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59" r:id="rId3"/>
    <p:sldId id="260" r:id="rId4"/>
    <p:sldId id="261" r:id="rId5"/>
    <p:sldId id="263" r:id="rId6"/>
    <p:sldId id="264" r:id="rId7"/>
    <p:sldId id="265" r:id="rId8"/>
    <p:sldId id="266" r:id="rId9"/>
    <p:sldId id="267" r:id="rId10"/>
    <p:sldId id="268" r:id="rId11"/>
    <p:sldId id="270" r:id="rId12"/>
    <p:sldId id="271" r:id="rId13"/>
    <p:sldId id="273" r:id="rId14"/>
    <p:sldId id="27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67" autoAdjust="0"/>
    <p:restoredTop sz="86364" autoAdjust="0"/>
  </p:normalViewPr>
  <p:slideViewPr>
    <p:cSldViewPr snapToGrid="0">
      <p:cViewPr>
        <p:scale>
          <a:sx n="77" d="100"/>
          <a:sy n="77" d="100"/>
        </p:scale>
        <p:origin x="-1459" y="-586"/>
      </p:cViewPr>
      <p:guideLst>
        <p:guide orient="horz" pos="2160"/>
        <p:guide pos="3840"/>
      </p:guideLst>
    </p:cSldViewPr>
  </p:slideViewPr>
  <p:outlineViewPr>
    <p:cViewPr>
      <p:scale>
        <a:sx n="33" d="100"/>
        <a:sy n="33" d="100"/>
      </p:scale>
      <p:origin x="246" y="1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pPr/>
              <a:t>10/30/2024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pPr/>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pPr/>
              <a:t>10/30/2024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pPr/>
              <a:t>10/30/2024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pPr/>
              <a:t>10/30/2024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dirty="0"/>
              <a:pPr/>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dirty="0"/>
              <a:pPr/>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10/30/2024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D:\&#1055;&#1091;&#1096;&#1082;&#1080;&#1089;&#1082;&#1080;&#1077;%20&#1074;&#1077;&#1095;&#1077;&#1088;&#1072;%20(&#1082;&#1086;&#1082;&#1091;&#1088;&#1089;)\&#1042;%20&#1075;&#1086;&#1089;&#1090;&#1103;&#1093;%20&#1091;%20&#1089;&#1082;&#1072;&#1079;&#1082;&#1080;1.mp4" TargetMode="External"/><Relationship Id="rId1" Type="http://schemas.openxmlformats.org/officeDocument/2006/relationships/audio" Target="file:///D:\&#1055;&#1091;&#1096;&#1082;&#1080;&#1089;&#1082;&#1080;&#1077;%20&#1074;&#1077;&#1095;&#1077;&#1088;&#1072;%20(&#1082;&#1086;&#1082;&#1091;&#1088;&#1089;)\&#1053;&#1072;&#1095;&#1072;&#1083;&#1086;%20&#1089;&#1082;&#1072;&#1079;&#1082;&#1080;%20-%20&#1042;%20&#1075;&#1086;&#1089;&#1090;&#1103;&#1093;%20&#1091;%20&#1089;&#1082;&#1072;&#1079;&#1082;&#1080;.mp3"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0304"/>
            <a:ext cx="11887200" cy="6677696"/>
          </a:xfrm>
          <a:prstGeom prst="rect">
            <a:avLst/>
          </a:prstGeom>
        </p:spPr>
      </p:pic>
      <p:sp>
        <p:nvSpPr>
          <p:cNvPr id="2" name="Заголовок 1"/>
          <p:cNvSpPr>
            <a:spLocks noGrp="1"/>
          </p:cNvSpPr>
          <p:nvPr>
            <p:ph type="ctrTitle"/>
          </p:nvPr>
        </p:nvSpPr>
        <p:spPr>
          <a:xfrm>
            <a:off x="1109980" y="586161"/>
            <a:ext cx="9966960" cy="1143785"/>
          </a:xfrm>
        </p:spPr>
        <p:txBody>
          <a:bodyPr>
            <a:normAutofit/>
          </a:bodyPr>
          <a:lstStyle/>
          <a:p>
            <a:r>
              <a:rPr lang="ru-RU" sz="1600" dirty="0" smtClean="0">
                <a:solidFill>
                  <a:schemeClr val="accent1"/>
                </a:solidFill>
              </a:rPr>
              <a:t>Государственное общеобразовательное казенное учреждение Иркутской области «Специальная (коррекционная) школа-интернат для обучающихся с нарушениями</a:t>
            </a:r>
            <a:br>
              <a:rPr lang="ru-RU" sz="1600" dirty="0" smtClean="0">
                <a:solidFill>
                  <a:schemeClr val="accent1"/>
                </a:solidFill>
              </a:rPr>
            </a:br>
            <a:r>
              <a:rPr lang="ru-RU" sz="1600" dirty="0" smtClean="0">
                <a:solidFill>
                  <a:schemeClr val="accent1"/>
                </a:solidFill>
              </a:rPr>
              <a:t>	 опорно-двигательного аппарата №20 г. Иркутска»	</a:t>
            </a:r>
            <a:r>
              <a:rPr lang="ru-RU" sz="1600" dirty="0" smtClean="0"/>
              <a:t/>
            </a:r>
            <a:br>
              <a:rPr lang="ru-RU" sz="1600" dirty="0" smtClean="0"/>
            </a:br>
            <a:r>
              <a:rPr lang="ru-RU" sz="1600" dirty="0" smtClean="0"/>
              <a:t> </a:t>
            </a:r>
            <a:endParaRPr lang="ru-RU" sz="1600" dirty="0"/>
          </a:p>
        </p:txBody>
      </p:sp>
      <p:sp>
        <p:nvSpPr>
          <p:cNvPr id="3" name="Подзаголовок 2"/>
          <p:cNvSpPr>
            <a:spLocks noGrp="1"/>
          </p:cNvSpPr>
          <p:nvPr>
            <p:ph type="subTitle" idx="1"/>
          </p:nvPr>
        </p:nvSpPr>
        <p:spPr>
          <a:xfrm>
            <a:off x="7253416" y="4361935"/>
            <a:ext cx="3403856" cy="1105726"/>
          </a:xfrm>
        </p:spPr>
        <p:txBody>
          <a:bodyPr>
            <a:normAutofit lnSpcReduction="10000"/>
          </a:bodyPr>
          <a:lstStyle/>
          <a:p>
            <a:r>
              <a:rPr lang="ru-RU" sz="1800" dirty="0" smtClean="0">
                <a:solidFill>
                  <a:schemeClr val="accent1"/>
                </a:solidFill>
              </a:rPr>
              <a:t>Подготовила и провела</a:t>
            </a:r>
          </a:p>
          <a:p>
            <a:r>
              <a:rPr lang="ru-RU" sz="1800" dirty="0" smtClean="0">
                <a:solidFill>
                  <a:schemeClr val="accent1"/>
                </a:solidFill>
              </a:rPr>
              <a:t>учитель – дефектолог, логопед:</a:t>
            </a:r>
          </a:p>
          <a:p>
            <a:r>
              <a:rPr lang="ru-RU" sz="1800" dirty="0" smtClean="0">
                <a:solidFill>
                  <a:schemeClr val="accent1"/>
                </a:solidFill>
              </a:rPr>
              <a:t>Хороших Инна Алексеевна</a:t>
            </a:r>
          </a:p>
          <a:p>
            <a:endParaRPr lang="ru-RU" sz="1600" dirty="0"/>
          </a:p>
        </p:txBody>
      </p:sp>
      <p:sp>
        <p:nvSpPr>
          <p:cNvPr id="13313" name="Rectangle 1"/>
          <p:cNvSpPr>
            <a:spLocks noChangeArrowheads="1"/>
          </p:cNvSpPr>
          <p:nvPr/>
        </p:nvSpPr>
        <p:spPr bwMode="auto">
          <a:xfrm>
            <a:off x="0" y="2954656"/>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dirty="0" smtClean="0">
                <a:solidFill>
                  <a:schemeClr val="accent1"/>
                </a:solidFill>
                <a:latin typeface="Times New Roman" pitchFamily="18" charset="0"/>
                <a:ea typeface="Times New Roman" pitchFamily="18" charset="0"/>
                <a:cs typeface="Times New Roman" pitchFamily="18" charset="0"/>
              </a:rPr>
              <a:t>З</a:t>
            </a:r>
            <a:r>
              <a:rPr kumimoji="0" lang="ru-RU" b="0" i="0" u="none" strike="noStrike" cap="none" normalizeH="0" baseline="0" dirty="0" smtClean="0">
                <a:ln>
                  <a:noFill/>
                </a:ln>
                <a:solidFill>
                  <a:schemeClr val="accent1"/>
                </a:solidFill>
                <a:effectLst/>
                <a:latin typeface="Times New Roman" pitchFamily="18" charset="0"/>
                <a:ea typeface="Times New Roman" pitchFamily="18" charset="0"/>
                <a:cs typeface="Times New Roman" pitchFamily="18" charset="0"/>
              </a:rPr>
              <a:t>анятие по внеурочной деятельности в 7 классе</a:t>
            </a:r>
            <a:endParaRPr kumimoji="0" lang="ru-RU" b="0" i="0" u="none" strike="noStrike" cap="none" normalizeH="0" baseline="0" dirty="0" smtClean="0">
              <a:ln>
                <a:noFill/>
              </a:ln>
              <a:solidFill>
                <a:schemeClr val="accent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accent1"/>
                </a:solidFill>
                <a:effectLst/>
                <a:latin typeface="Calibri"/>
                <a:ea typeface="Times New Roman" pitchFamily="18" charset="0"/>
                <a:cs typeface="Times New Roman" pitchFamily="18" charset="0"/>
              </a:rPr>
              <a:t>«</a:t>
            </a:r>
            <a:r>
              <a:rPr kumimoji="0" lang="ru-RU" b="0" i="0" u="none" strike="noStrike" cap="none" normalizeH="0" baseline="0" dirty="0" smtClean="0">
                <a:ln>
                  <a:noFill/>
                </a:ln>
                <a:solidFill>
                  <a:schemeClr val="accent1"/>
                </a:solidFill>
                <a:effectLst/>
                <a:latin typeface="Times New Roman" pitchFamily="18" charset="0"/>
                <a:ea typeface="Times New Roman" pitchFamily="18" charset="0"/>
                <a:cs typeface="Times New Roman" pitchFamily="18" charset="0"/>
              </a:rPr>
              <a:t>Тропинками любимых сказок</a:t>
            </a:r>
            <a:r>
              <a:rPr kumimoji="0" lang="ru-RU" b="0" i="0" u="none" strike="noStrike" cap="none" normalizeH="0" baseline="0" dirty="0" smtClean="0">
                <a:ln>
                  <a:noFill/>
                </a:ln>
                <a:solidFill>
                  <a:schemeClr val="accent1"/>
                </a:solidFill>
                <a:effectLst/>
                <a:latin typeface="Calibri"/>
                <a:ea typeface="Times New Roman" pitchFamily="18" charset="0"/>
                <a:cs typeface="Times New Roman" pitchFamily="18" charset="0"/>
              </a:rPr>
              <a:t>»</a:t>
            </a:r>
            <a:endParaRPr kumimoji="0" lang="ru-RU" b="0" i="0" u="none" strike="noStrike" cap="none" normalizeH="0" baseline="0" dirty="0" smtClean="0">
              <a:ln>
                <a:noFill/>
              </a:ln>
              <a:solidFill>
                <a:schemeClr val="accent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accent1"/>
                </a:solidFill>
                <a:effectLst/>
                <a:latin typeface="Times New Roman" pitchFamily="18" charset="0"/>
                <a:ea typeface="Times New Roman" pitchFamily="18" charset="0"/>
                <a:cs typeface="Times New Roman" pitchFamily="18" charset="0"/>
              </a:rPr>
              <a:t>(по страницам творчества А.С. Пушкина)</a:t>
            </a:r>
            <a:endParaRPr kumimoji="0" lang="ru-RU" b="0" i="0" u="none" strike="noStrike" cap="none" normalizeH="0" baseline="0" dirty="0" smtClean="0">
              <a:ln>
                <a:noFill/>
              </a:ln>
              <a:solidFill>
                <a:schemeClr val="accent1"/>
              </a:solidFill>
              <a:effectLst/>
              <a:latin typeface="Arial" pitchFamily="34" charset="0"/>
              <a:cs typeface="Arial" pitchFamily="34" charset="0"/>
            </a:endParaRPr>
          </a:p>
        </p:txBody>
      </p:sp>
    </p:spTree>
    <p:extLst>
      <p:ext uri="{BB962C8B-B14F-4D97-AF65-F5344CB8AC3E}">
        <p14:creationId xmlns:p14="http://schemas.microsoft.com/office/powerpoint/2010/main" val="11017114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5" y="218941"/>
            <a:ext cx="11758412" cy="6516710"/>
          </a:xfrm>
          <a:prstGeom prst="rect">
            <a:avLst/>
          </a:prstGeom>
        </p:spPr>
      </p:pic>
      <p:sp>
        <p:nvSpPr>
          <p:cNvPr id="2" name="Заголовок 1"/>
          <p:cNvSpPr>
            <a:spLocks noGrp="1"/>
          </p:cNvSpPr>
          <p:nvPr>
            <p:ph type="title"/>
          </p:nvPr>
        </p:nvSpPr>
        <p:spPr>
          <a:xfrm>
            <a:off x="1108871" y="1521796"/>
            <a:ext cx="9875520" cy="3600383"/>
          </a:xfrm>
        </p:spPr>
        <p:txBody>
          <a:bodyPr>
            <a:normAutofit/>
          </a:bodyPr>
          <a:lstStyle/>
          <a:p>
            <a:pPr algn="ctr"/>
            <a:r>
              <a:rPr lang="ru-RU" sz="6000" dirty="0" smtClean="0"/>
              <a:t> </a:t>
            </a:r>
            <a:endParaRPr lang="ru-RU" sz="2400" dirty="0"/>
          </a:p>
        </p:txBody>
      </p:sp>
      <p:sp>
        <p:nvSpPr>
          <p:cNvPr id="5" name="Прямоугольник 4"/>
          <p:cNvSpPr/>
          <p:nvPr/>
        </p:nvSpPr>
        <p:spPr>
          <a:xfrm>
            <a:off x="1643450" y="1235676"/>
            <a:ext cx="8847436"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Задаия</a:t>
            </a:r>
            <a:r>
              <a:rPr lang="ru-RU"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от </a:t>
            </a:r>
            <a:r>
              <a:rPr lang="ru-RU"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Шамахаской</a:t>
            </a:r>
            <a:r>
              <a:rPr lang="ru-RU"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Царицы</a:t>
            </a:r>
            <a:endParaRPr lang="ru-RU"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7" name="Таблица 6"/>
          <p:cNvGraphicFramePr>
            <a:graphicFrameLocks noGrp="1"/>
          </p:cNvGraphicFramePr>
          <p:nvPr/>
        </p:nvGraphicFramePr>
        <p:xfrm>
          <a:off x="1747795" y="2054194"/>
          <a:ext cx="3911600" cy="3657600"/>
        </p:xfrm>
        <a:graphic>
          <a:graphicData uri="http://schemas.openxmlformats.org/drawingml/2006/table">
            <a:tbl>
              <a:tblPr firstRow="1" bandRow="1">
                <a:tableStyleId>{5C22544A-7EE6-4342-B048-85BDC9FD1C3A}</a:tableStyleId>
              </a:tblPr>
              <a:tblGrid>
                <a:gridCol w="3911600"/>
              </a:tblGrid>
              <a:tr h="2653729">
                <a:tc>
                  <a:txBody>
                    <a:bodyPr/>
                    <a:lstStyle/>
                    <a:p>
                      <a:pPr lvl="0"/>
                      <a:r>
                        <a:rPr lang="ru-RU" sz="1800" b="1" kern="1200" dirty="0" smtClean="0">
                          <a:solidFill>
                            <a:schemeClr val="lt1"/>
                          </a:solidFill>
                          <a:latin typeface="+mn-lt"/>
                          <a:ea typeface="+mn-ea"/>
                          <a:cs typeface="+mn-cs"/>
                        </a:rPr>
                        <a:t>«Кому принадлежат эти предметы?»</a:t>
                      </a:r>
                      <a:r>
                        <a:rPr lang="ru-RU" sz="1800" b="1" i="1" kern="1200" dirty="0" smtClean="0">
                          <a:solidFill>
                            <a:schemeClr val="lt1"/>
                          </a:solidFill>
                          <a:latin typeface="+mn-lt"/>
                          <a:ea typeface="+mn-ea"/>
                          <a:cs typeface="+mn-cs"/>
                        </a:rPr>
                        <a:t> </a:t>
                      </a:r>
                      <a:endParaRPr lang="ru-RU" sz="1800" b="1" kern="1200" dirty="0" smtClean="0">
                        <a:solidFill>
                          <a:schemeClr val="lt1"/>
                        </a:solidFill>
                        <a:latin typeface="+mn-lt"/>
                        <a:ea typeface="+mn-ea"/>
                        <a:cs typeface="+mn-cs"/>
                      </a:endParaRPr>
                    </a:p>
                    <a:p>
                      <a:r>
                        <a:rPr lang="ru-RU" sz="1800" b="1" kern="1200" dirty="0" smtClean="0">
                          <a:solidFill>
                            <a:schemeClr val="lt1"/>
                          </a:solidFill>
                          <a:latin typeface="+mn-lt"/>
                          <a:ea typeface="+mn-ea"/>
                          <a:cs typeface="+mn-cs"/>
                        </a:rPr>
                        <a:t> </a:t>
                      </a:r>
                    </a:p>
                    <a:p>
                      <a:r>
                        <a:rPr lang="ru-RU" sz="1800" b="1" kern="1200" dirty="0" smtClean="0">
                          <a:solidFill>
                            <a:schemeClr val="lt1"/>
                          </a:solidFill>
                          <a:latin typeface="+mn-lt"/>
                          <a:ea typeface="+mn-ea"/>
                          <a:cs typeface="+mn-cs"/>
                        </a:rPr>
                        <a:t>- Кому принадлежит зеркало? (Царевне)</a:t>
                      </a:r>
                    </a:p>
                    <a:p>
                      <a:r>
                        <a:rPr lang="ru-RU" sz="1800" b="1" kern="1200" dirty="0" smtClean="0">
                          <a:solidFill>
                            <a:schemeClr val="lt1"/>
                          </a:solidFill>
                          <a:latin typeface="+mn-lt"/>
                          <a:ea typeface="+mn-ea"/>
                          <a:cs typeface="+mn-cs"/>
                        </a:rPr>
                        <a:t>- Кому принадлежит яблоко? (Чернавке)</a:t>
                      </a:r>
                    </a:p>
                    <a:p>
                      <a:r>
                        <a:rPr lang="ru-RU" sz="1800" b="1" kern="1200" dirty="0" smtClean="0">
                          <a:solidFill>
                            <a:schemeClr val="lt1"/>
                          </a:solidFill>
                          <a:latin typeface="+mn-lt"/>
                          <a:ea typeface="+mn-ea"/>
                          <a:cs typeface="+mn-cs"/>
                        </a:rPr>
                        <a:t>- Кому принадлежит невод? (Старику)</a:t>
                      </a:r>
                    </a:p>
                    <a:p>
                      <a:r>
                        <a:rPr lang="ru-RU" sz="1800" b="1" kern="1200" dirty="0" smtClean="0">
                          <a:solidFill>
                            <a:schemeClr val="lt1"/>
                          </a:solidFill>
                          <a:latin typeface="+mn-lt"/>
                          <a:ea typeface="+mn-ea"/>
                          <a:cs typeface="+mn-cs"/>
                        </a:rPr>
                        <a:t>- Кому принадлежат орехи? (Белке)</a:t>
                      </a:r>
                    </a:p>
                    <a:p>
                      <a:r>
                        <a:rPr lang="ru-RU" sz="1800" b="1" kern="1200" dirty="0" smtClean="0">
                          <a:solidFill>
                            <a:schemeClr val="lt1"/>
                          </a:solidFill>
                          <a:latin typeface="+mn-lt"/>
                          <a:ea typeface="+mn-ea"/>
                          <a:cs typeface="+mn-cs"/>
                        </a:rPr>
                        <a:t>- Кому принадлежит корыто? (Старухе)</a:t>
                      </a:r>
                    </a:p>
                    <a:p>
                      <a:r>
                        <a:rPr lang="en-US" sz="1800" b="1" kern="1200" dirty="0" smtClean="0">
                          <a:solidFill>
                            <a:schemeClr val="lt1"/>
                          </a:solidFill>
                          <a:latin typeface="+mn-lt"/>
                          <a:ea typeface="+mn-ea"/>
                          <a:cs typeface="+mn-cs"/>
                        </a:rPr>
                        <a:t> </a:t>
                      </a:r>
                      <a:endParaRPr lang="ru-RU" sz="1800" b="1" kern="1200" dirty="0">
                        <a:solidFill>
                          <a:schemeClr val="lt1"/>
                        </a:solidFill>
                        <a:latin typeface="+mn-lt"/>
                        <a:ea typeface="+mn-ea"/>
                        <a:cs typeface="+mn-cs"/>
                      </a:endParaRPr>
                    </a:p>
                  </a:txBody>
                  <a:tcPr/>
                </a:tc>
              </a:tr>
            </a:tbl>
          </a:graphicData>
        </a:graphic>
      </p:graphicFrame>
      <p:pic>
        <p:nvPicPr>
          <p:cNvPr id="8" name="Рисунок 7" descr="Ближневосточное Искусство.jfif"/>
          <p:cNvPicPr>
            <a:picLocks noChangeAspect="1"/>
          </p:cNvPicPr>
          <p:nvPr/>
        </p:nvPicPr>
        <p:blipFill>
          <a:blip r:embed="rId3"/>
          <a:stretch>
            <a:fillRect/>
          </a:stretch>
        </p:blipFill>
        <p:spPr>
          <a:xfrm>
            <a:off x="6289588" y="2068041"/>
            <a:ext cx="4188941" cy="3578053"/>
          </a:xfrm>
          <a:prstGeom prst="rect">
            <a:avLst/>
          </a:prstGeom>
        </p:spPr>
      </p:pic>
    </p:spTree>
    <p:extLst>
      <p:ext uri="{BB962C8B-B14F-4D97-AF65-F5344CB8AC3E}">
        <p14:creationId xmlns:p14="http://schemas.microsoft.com/office/powerpoint/2010/main" val="1212171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7" y="244698"/>
            <a:ext cx="11694017" cy="6387921"/>
          </a:xfrm>
          <a:prstGeom prst="rect">
            <a:avLst/>
          </a:prstGeom>
        </p:spPr>
      </p:pic>
      <p:sp>
        <p:nvSpPr>
          <p:cNvPr id="2" name="Заголовок 1"/>
          <p:cNvSpPr>
            <a:spLocks noGrp="1"/>
          </p:cNvSpPr>
          <p:nvPr>
            <p:ph type="title"/>
          </p:nvPr>
        </p:nvSpPr>
        <p:spPr>
          <a:xfrm>
            <a:off x="1143000" y="0"/>
            <a:ext cx="9875520" cy="1965960"/>
          </a:xfrm>
        </p:spPr>
        <p:txBody>
          <a:bodyPr/>
          <a:lstStyle/>
          <a:p>
            <a:r>
              <a:rPr lang="ru-RU" dirty="0" smtClean="0"/>
              <a:t>                            </a:t>
            </a:r>
            <a:r>
              <a:rPr lang="ru-RU" sz="2800" dirty="0" smtClean="0"/>
              <a:t>Задания от Царевы – Лебедь </a:t>
            </a:r>
            <a:endParaRPr lang="ru-RU" sz="2800" dirty="0"/>
          </a:p>
        </p:txBody>
      </p:sp>
      <p:sp>
        <p:nvSpPr>
          <p:cNvPr id="4" name="Объект 3"/>
          <p:cNvSpPr>
            <a:spLocks noGrp="1"/>
          </p:cNvSpPr>
          <p:nvPr>
            <p:ph sz="half" idx="1"/>
          </p:nvPr>
        </p:nvSpPr>
        <p:spPr>
          <a:xfrm>
            <a:off x="1056503" y="1544595"/>
            <a:ext cx="9928654" cy="4993364"/>
          </a:xfrm>
        </p:spPr>
        <p:txBody>
          <a:bodyPr>
            <a:normAutofit/>
          </a:bodyPr>
          <a:lstStyle/>
          <a:p>
            <a:pPr>
              <a:buNone/>
            </a:pPr>
            <a:r>
              <a:rPr lang="ru-RU" sz="2000" dirty="0" smtClean="0"/>
              <a:t>В одной из сказок Александра Сергеевича </a:t>
            </a:r>
          </a:p>
          <a:p>
            <a:pPr>
              <a:buNone/>
            </a:pPr>
            <a:r>
              <a:rPr lang="ru-RU" sz="2000" dirty="0" smtClean="0"/>
              <a:t>Говорят, царевна есть,</a:t>
            </a:r>
          </a:p>
          <a:p>
            <a:pPr>
              <a:buNone/>
            </a:pPr>
            <a:r>
              <a:rPr lang="ru-RU" sz="2000" dirty="0" smtClean="0"/>
              <a:t>Что не можно глаз </a:t>
            </a:r>
            <a:r>
              <a:rPr lang="ru-RU" sz="2000" dirty="0" err="1" smtClean="0"/>
              <a:t>отвесть</a:t>
            </a:r>
            <a:r>
              <a:rPr lang="ru-RU" sz="2000" dirty="0" smtClean="0"/>
              <a:t>.</a:t>
            </a:r>
          </a:p>
          <a:p>
            <a:pPr>
              <a:buNone/>
            </a:pPr>
            <a:r>
              <a:rPr lang="ru-RU" sz="2000" dirty="0" smtClean="0"/>
              <a:t>Днем свет божий затмевает.</a:t>
            </a:r>
          </a:p>
          <a:p>
            <a:pPr>
              <a:buNone/>
            </a:pPr>
            <a:r>
              <a:rPr lang="ru-RU" sz="2000" dirty="0" smtClean="0"/>
              <a:t>Ночью землю освещает. </a:t>
            </a:r>
          </a:p>
          <a:p>
            <a:r>
              <a:rPr lang="ru-RU" sz="2000" dirty="0" smtClean="0"/>
              <a:t>графический диктант.</a:t>
            </a:r>
          </a:p>
          <a:p>
            <a:pPr>
              <a:buNone/>
            </a:pPr>
            <a:r>
              <a:rPr lang="ru-RU" sz="2000" dirty="0" smtClean="0"/>
              <a:t>    2 вправо 1вверх 1вправо 1вверх 3вправо2вниз 1вправо 12вниз 1влево 1 вниз 2вправо 1вверх 1вправо 1вверх 2вправо 2вверх 2вправо 1вверх 4вправо 1вверх 4вправо 2вниз 1влево 2вниз 1влево 2вниз 2вправо 1вверх 1вправо 1вверх 2вправо 1вниз 1влево 3вниз 1влево1вниз 2влево 1вниз 1влево 1вниз 2влево 1вниз 7влево 1вверх4влево 2вверх 2влево 1вверх 1влево 3вверх 1вправо 2вверх 1вправо8вверх 2влево 1вверх 3влево 1вверх</a:t>
            </a:r>
          </a:p>
          <a:p>
            <a:pPr>
              <a:buNone/>
            </a:pPr>
            <a:endParaRPr lang="ru-RU" sz="2400" dirty="0" smtClean="0"/>
          </a:p>
        </p:txBody>
      </p:sp>
      <p:pic>
        <p:nvPicPr>
          <p:cNvPr id="6" name="Содержимое 5" descr="tsarevna-lebed-6.jpg"/>
          <p:cNvPicPr>
            <a:picLocks noGrp="1" noChangeAspect="1"/>
          </p:cNvPicPr>
          <p:nvPr>
            <p:ph sz="half" idx="2"/>
          </p:nvPr>
        </p:nvPicPr>
        <p:blipFill>
          <a:blip r:embed="rId3"/>
          <a:stretch>
            <a:fillRect/>
          </a:stretch>
        </p:blipFill>
        <p:spPr>
          <a:xfrm>
            <a:off x="10936288" y="5886721"/>
            <a:ext cx="85725" cy="64545"/>
          </a:xfrm>
        </p:spPr>
      </p:pic>
      <p:pic>
        <p:nvPicPr>
          <p:cNvPr id="8" name="Рисунок 7" descr="tsarevna-lebed-6.jpg"/>
          <p:cNvPicPr>
            <a:picLocks noChangeAspect="1"/>
          </p:cNvPicPr>
          <p:nvPr/>
        </p:nvPicPr>
        <p:blipFill>
          <a:blip r:embed="rId3"/>
          <a:stretch>
            <a:fillRect/>
          </a:stretch>
        </p:blipFill>
        <p:spPr>
          <a:xfrm>
            <a:off x="7476960" y="1514945"/>
            <a:ext cx="3026283" cy="2278579"/>
          </a:xfrm>
          <a:prstGeom prst="rect">
            <a:avLst/>
          </a:prstGeom>
        </p:spPr>
      </p:pic>
    </p:spTree>
    <p:extLst>
      <p:ext uri="{BB962C8B-B14F-4D97-AF65-F5344CB8AC3E}">
        <p14:creationId xmlns:p14="http://schemas.microsoft.com/office/powerpoint/2010/main" val="4191421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41" y="244699"/>
            <a:ext cx="11771290" cy="6387921"/>
          </a:xfrm>
          <a:prstGeom prst="rect">
            <a:avLst/>
          </a:prstGeom>
        </p:spPr>
      </p:pic>
      <p:sp>
        <p:nvSpPr>
          <p:cNvPr id="2" name="Заголовок 1"/>
          <p:cNvSpPr>
            <a:spLocks noGrp="1"/>
          </p:cNvSpPr>
          <p:nvPr>
            <p:ph type="title"/>
          </p:nvPr>
        </p:nvSpPr>
        <p:spPr>
          <a:xfrm>
            <a:off x="1143000" y="609600"/>
            <a:ext cx="9875520" cy="874426"/>
          </a:xfrm>
        </p:spPr>
        <p:txBody>
          <a:bodyPr/>
          <a:lstStyle/>
          <a:p>
            <a:r>
              <a:rPr lang="ru-RU" dirty="0" smtClean="0"/>
              <a:t>                         </a:t>
            </a:r>
            <a:endParaRPr lang="ru-RU" dirty="0"/>
          </a:p>
        </p:txBody>
      </p:sp>
      <p:sp>
        <p:nvSpPr>
          <p:cNvPr id="4" name="Объект 3"/>
          <p:cNvSpPr>
            <a:spLocks noGrp="1"/>
          </p:cNvSpPr>
          <p:nvPr>
            <p:ph sz="half" idx="1"/>
          </p:nvPr>
        </p:nvSpPr>
        <p:spPr>
          <a:xfrm>
            <a:off x="1143000" y="1075039"/>
            <a:ext cx="4454611" cy="4646140"/>
          </a:xfrm>
        </p:spPr>
        <p:txBody>
          <a:bodyPr/>
          <a:lstStyle/>
          <a:p>
            <a:pPr>
              <a:buNone/>
            </a:pPr>
            <a:r>
              <a:rPr lang="ru-RU" dirty="0" smtClean="0"/>
              <a:t>. Все сказки Пушкина прекрасны и поучительны. И в них всегда побеждает добро.</a:t>
            </a:r>
          </a:p>
          <a:p>
            <a:pPr>
              <a:buNone/>
            </a:pPr>
            <a:endParaRPr lang="ru-RU" dirty="0" smtClean="0"/>
          </a:p>
          <a:p>
            <a:pPr>
              <a:buNone/>
            </a:pPr>
            <a:r>
              <a:rPr lang="ru-RU" dirty="0" smtClean="0"/>
              <a:t>   Ну, а если захотите в сказку возвратиться, </a:t>
            </a:r>
            <a:br>
              <a:rPr lang="ru-RU" dirty="0" smtClean="0"/>
            </a:br>
            <a:r>
              <a:rPr lang="ru-RU" dirty="0" smtClean="0"/>
              <a:t>        То чудесные мгновения могут снова повториться. </a:t>
            </a:r>
            <a:br>
              <a:rPr lang="ru-RU" dirty="0" smtClean="0"/>
            </a:br>
            <a:r>
              <a:rPr lang="ru-RU" dirty="0" smtClean="0"/>
              <a:t>         В этом нам поможет книга! Стоит в руки ее взять, </a:t>
            </a:r>
            <a:br>
              <a:rPr lang="ru-RU" dirty="0" smtClean="0"/>
            </a:br>
            <a:r>
              <a:rPr lang="ru-RU" dirty="0" smtClean="0"/>
              <a:t>         И любимые герои с нами встретятся опять! </a:t>
            </a:r>
            <a:endParaRPr lang="ru-RU" dirty="0"/>
          </a:p>
        </p:txBody>
      </p:sp>
      <p:sp>
        <p:nvSpPr>
          <p:cNvPr id="7" name="Объект 6"/>
          <p:cNvSpPr>
            <a:spLocks noGrp="1"/>
          </p:cNvSpPr>
          <p:nvPr>
            <p:ph sz="half" idx="2"/>
          </p:nvPr>
        </p:nvSpPr>
        <p:spPr/>
        <p:txBody>
          <a:bodyPr/>
          <a:lstStyle/>
          <a:p>
            <a:endParaRPr lang="ru-RU" dirty="0"/>
          </a:p>
        </p:txBody>
      </p:sp>
      <p:pic>
        <p:nvPicPr>
          <p:cNvPr id="6" name="Picture 2" descr="C:\Users\FSB-Irk\Desktop\у лукоморья.png"/>
          <p:cNvPicPr>
            <a:picLocks noChangeAspect="1" noChangeArrowheads="1"/>
          </p:cNvPicPr>
          <p:nvPr/>
        </p:nvPicPr>
        <p:blipFill>
          <a:blip r:embed="rId3"/>
          <a:srcRect/>
          <a:stretch>
            <a:fillRect/>
          </a:stretch>
        </p:blipFill>
        <p:spPr bwMode="auto">
          <a:xfrm>
            <a:off x="5673742" y="978484"/>
            <a:ext cx="5496765" cy="4804478"/>
          </a:xfrm>
          <a:prstGeom prst="rect">
            <a:avLst/>
          </a:prstGeom>
          <a:noFill/>
        </p:spPr>
      </p:pic>
    </p:spTree>
    <p:extLst>
      <p:ext uri="{BB962C8B-B14F-4D97-AF65-F5344CB8AC3E}">
        <p14:creationId xmlns:p14="http://schemas.microsoft.com/office/powerpoint/2010/main" val="3488550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41" y="244699"/>
            <a:ext cx="11771290" cy="6387921"/>
          </a:xfrm>
          <a:prstGeom prst="rect">
            <a:avLst/>
          </a:prstGeom>
        </p:spPr>
      </p:pic>
      <p:sp>
        <p:nvSpPr>
          <p:cNvPr id="2" name="Заголовок 1"/>
          <p:cNvSpPr>
            <a:spLocks noGrp="1"/>
          </p:cNvSpPr>
          <p:nvPr>
            <p:ph type="title"/>
          </p:nvPr>
        </p:nvSpPr>
        <p:spPr>
          <a:xfrm>
            <a:off x="1143000" y="609600"/>
            <a:ext cx="9875520" cy="874426"/>
          </a:xfrm>
        </p:spPr>
        <p:txBody>
          <a:bodyPr/>
          <a:lstStyle/>
          <a:p>
            <a:r>
              <a:rPr lang="ru-RU" dirty="0" smtClean="0"/>
              <a:t>                         мы за работой</a:t>
            </a:r>
            <a:endParaRPr lang="ru-RU" dirty="0"/>
          </a:p>
        </p:txBody>
      </p:sp>
      <p:sp>
        <p:nvSpPr>
          <p:cNvPr id="4" name="Объект 3"/>
          <p:cNvSpPr>
            <a:spLocks noGrp="1"/>
          </p:cNvSpPr>
          <p:nvPr>
            <p:ph sz="half" idx="1"/>
          </p:nvPr>
        </p:nvSpPr>
        <p:spPr>
          <a:xfrm>
            <a:off x="1143000" y="1075039"/>
            <a:ext cx="4454611" cy="4646140"/>
          </a:xfrm>
        </p:spPr>
        <p:txBody>
          <a:bodyPr/>
          <a:lstStyle/>
          <a:p>
            <a:pPr>
              <a:buNone/>
            </a:pPr>
            <a:r>
              <a:rPr lang="ru-RU" dirty="0" smtClean="0"/>
              <a:t> </a:t>
            </a:r>
            <a:endParaRPr lang="ru-RU" dirty="0"/>
          </a:p>
        </p:txBody>
      </p:sp>
      <p:sp>
        <p:nvSpPr>
          <p:cNvPr id="7" name="Объект 6"/>
          <p:cNvSpPr>
            <a:spLocks noGrp="1"/>
          </p:cNvSpPr>
          <p:nvPr>
            <p:ph sz="half" idx="2"/>
          </p:nvPr>
        </p:nvSpPr>
        <p:spPr/>
        <p:txBody>
          <a:bodyPr/>
          <a:lstStyle/>
          <a:p>
            <a:endParaRPr lang="ru-RU" dirty="0"/>
          </a:p>
        </p:txBody>
      </p:sp>
      <p:pic>
        <p:nvPicPr>
          <p:cNvPr id="1026" name="Picture 2" descr="C:\Users\Светик\Desktop\IMG_20241003_152810.jpg"/>
          <p:cNvPicPr>
            <a:picLocks noChangeAspect="1" noChangeArrowheads="1"/>
          </p:cNvPicPr>
          <p:nvPr/>
        </p:nvPicPr>
        <p:blipFill>
          <a:blip r:embed="rId3"/>
          <a:srcRect/>
          <a:stretch>
            <a:fillRect/>
          </a:stretch>
        </p:blipFill>
        <p:spPr bwMode="auto">
          <a:xfrm>
            <a:off x="1076583" y="1896762"/>
            <a:ext cx="1590127" cy="1670290"/>
          </a:xfrm>
          <a:prstGeom prst="rect">
            <a:avLst/>
          </a:prstGeom>
          <a:noFill/>
        </p:spPr>
      </p:pic>
      <p:pic>
        <p:nvPicPr>
          <p:cNvPr id="1027" name="Picture 3" descr="C:\Users\Светик\Desktop\IMG_20241003_153245.jpg"/>
          <p:cNvPicPr>
            <a:picLocks noChangeAspect="1" noChangeArrowheads="1"/>
          </p:cNvPicPr>
          <p:nvPr/>
        </p:nvPicPr>
        <p:blipFill>
          <a:blip r:embed="rId4"/>
          <a:srcRect/>
          <a:stretch>
            <a:fillRect/>
          </a:stretch>
        </p:blipFill>
        <p:spPr bwMode="auto">
          <a:xfrm>
            <a:off x="7871254" y="4020581"/>
            <a:ext cx="1532238" cy="1589388"/>
          </a:xfrm>
          <a:prstGeom prst="rect">
            <a:avLst/>
          </a:prstGeom>
          <a:noFill/>
        </p:spPr>
      </p:pic>
      <p:pic>
        <p:nvPicPr>
          <p:cNvPr id="1029" name="Picture 5" descr="C:\Users\Светик\Desktop\IMG_20241003_163002.jpg"/>
          <p:cNvPicPr>
            <a:picLocks noChangeAspect="1" noChangeArrowheads="1"/>
          </p:cNvPicPr>
          <p:nvPr/>
        </p:nvPicPr>
        <p:blipFill>
          <a:blip r:embed="rId5"/>
          <a:srcRect/>
          <a:stretch>
            <a:fillRect/>
          </a:stretch>
        </p:blipFill>
        <p:spPr bwMode="auto">
          <a:xfrm>
            <a:off x="3293076" y="2634249"/>
            <a:ext cx="1674341" cy="1715179"/>
          </a:xfrm>
          <a:prstGeom prst="rect">
            <a:avLst/>
          </a:prstGeom>
          <a:noFill/>
        </p:spPr>
      </p:pic>
      <p:pic>
        <p:nvPicPr>
          <p:cNvPr id="1030" name="Picture 6" descr="C:\Users\Светик\Desktop\IMG_20241003_152730.jpg"/>
          <p:cNvPicPr>
            <a:picLocks noChangeAspect="1" noChangeArrowheads="1"/>
          </p:cNvPicPr>
          <p:nvPr/>
        </p:nvPicPr>
        <p:blipFill>
          <a:blip r:embed="rId6"/>
          <a:srcRect/>
          <a:stretch>
            <a:fillRect/>
          </a:stretch>
        </p:blipFill>
        <p:spPr bwMode="auto">
          <a:xfrm>
            <a:off x="5516443" y="3323968"/>
            <a:ext cx="1749441" cy="1532237"/>
          </a:xfrm>
          <a:prstGeom prst="rect">
            <a:avLst/>
          </a:prstGeom>
          <a:noFill/>
        </p:spPr>
      </p:pic>
    </p:spTree>
    <p:extLst>
      <p:ext uri="{BB962C8B-B14F-4D97-AF65-F5344CB8AC3E}">
        <p14:creationId xmlns:p14="http://schemas.microsoft.com/office/powerpoint/2010/main" val="34885507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41" y="244699"/>
            <a:ext cx="11848563" cy="6439436"/>
          </a:xfrm>
          <a:prstGeom prst="rect">
            <a:avLst/>
          </a:prstGeom>
        </p:spPr>
      </p:pic>
      <p:sp>
        <p:nvSpPr>
          <p:cNvPr id="2" name="Заголовок 1"/>
          <p:cNvSpPr>
            <a:spLocks noGrp="1"/>
          </p:cNvSpPr>
          <p:nvPr>
            <p:ph type="title"/>
          </p:nvPr>
        </p:nvSpPr>
        <p:spPr>
          <a:xfrm>
            <a:off x="1143000" y="609600"/>
            <a:ext cx="9875520" cy="4400282"/>
          </a:xfrm>
        </p:spPr>
        <p:txBody>
          <a:bodyPr/>
          <a:lstStyle/>
          <a:p>
            <a:pPr algn="ctr"/>
            <a:r>
              <a:rPr lang="ru-RU" dirty="0" smtClean="0">
                <a:solidFill>
                  <a:srgbClr val="FF0000"/>
                </a:solidFill>
              </a:rPr>
              <a:t>Спасибо за внимание!!!</a:t>
            </a:r>
            <a:br>
              <a:rPr lang="ru-RU" dirty="0" smtClean="0">
                <a:solidFill>
                  <a:srgbClr val="FF0000"/>
                </a:solidFill>
              </a:rPr>
            </a:br>
            <a:r>
              <a:rPr lang="ru-RU" dirty="0" smtClean="0">
                <a:solidFill>
                  <a:srgbClr val="FF0000"/>
                </a:solidFill>
              </a:rPr>
              <a:t>Всем хорошего настроения!!!</a:t>
            </a:r>
            <a:endParaRPr lang="ru-RU" dirty="0">
              <a:solidFill>
                <a:srgbClr val="FF0000"/>
              </a:solidFill>
            </a:endParaRPr>
          </a:p>
        </p:txBody>
      </p:sp>
    </p:spTree>
    <p:extLst>
      <p:ext uri="{BB962C8B-B14F-4D97-AF65-F5344CB8AC3E}">
        <p14:creationId xmlns:p14="http://schemas.microsoft.com/office/powerpoint/2010/main" val="1830405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183" y="218941"/>
            <a:ext cx="11784169" cy="6529589"/>
          </a:xfrm>
          <a:prstGeom prst="rect">
            <a:avLst/>
          </a:prstGeom>
        </p:spPr>
      </p:pic>
      <p:sp>
        <p:nvSpPr>
          <p:cNvPr id="2" name="Заголовок 1"/>
          <p:cNvSpPr>
            <a:spLocks noGrp="1"/>
          </p:cNvSpPr>
          <p:nvPr>
            <p:ph type="title"/>
          </p:nvPr>
        </p:nvSpPr>
        <p:spPr>
          <a:xfrm>
            <a:off x="850006" y="347731"/>
            <a:ext cx="10532471" cy="772732"/>
          </a:xfrm>
        </p:spPr>
        <p:txBody>
          <a:bodyPr/>
          <a:lstStyle/>
          <a:p>
            <a:endParaRPr lang="ru-RU" sz="3600" dirty="0"/>
          </a:p>
        </p:txBody>
      </p:sp>
      <p:sp>
        <p:nvSpPr>
          <p:cNvPr id="3" name="Текст 2"/>
          <p:cNvSpPr>
            <a:spLocks noGrp="1"/>
          </p:cNvSpPr>
          <p:nvPr>
            <p:ph type="body" idx="1"/>
          </p:nvPr>
        </p:nvSpPr>
        <p:spPr>
          <a:xfrm>
            <a:off x="1709928" y="1249251"/>
            <a:ext cx="8769096" cy="4269075"/>
          </a:xfrm>
        </p:spPr>
        <p:txBody>
          <a:bodyPr>
            <a:normAutofit/>
          </a:bodyPr>
          <a:lstStyle/>
          <a:p>
            <a:endParaRPr lang="ru-RU" sz="2400" dirty="0">
              <a:solidFill>
                <a:schemeClr val="tx1"/>
              </a:solidFill>
            </a:endParaRPr>
          </a:p>
        </p:txBody>
      </p:sp>
      <p:pic>
        <p:nvPicPr>
          <p:cNvPr id="5" name="Начало сказки - В гостях у сказки.mp3">
            <a:hlinkClick r:id="" action="ppaction://media"/>
          </p:cNvPr>
          <p:cNvPicPr>
            <a:picLocks noRot="1" noChangeAspect="1"/>
          </p:cNvPicPr>
          <p:nvPr>
            <a:audioFile r:link="rId1"/>
          </p:nvPr>
        </p:nvPicPr>
        <p:blipFill>
          <a:blip r:embed="rId5"/>
          <a:stretch>
            <a:fillRect/>
          </a:stretch>
        </p:blipFill>
        <p:spPr>
          <a:xfrm>
            <a:off x="10377616" y="5226908"/>
            <a:ext cx="516924" cy="516924"/>
          </a:xfrm>
          <a:prstGeom prst="rect">
            <a:avLst/>
          </a:prstGeom>
        </p:spPr>
      </p:pic>
      <p:pic>
        <p:nvPicPr>
          <p:cNvPr id="8" name="В гостях у сказки1.mp4">
            <a:hlinkClick r:id="" action="ppaction://media"/>
          </p:cNvPr>
          <p:cNvPicPr>
            <a:picLocks noRot="1" noChangeAspect="1"/>
          </p:cNvPicPr>
          <p:nvPr>
            <a:videoFile r:link="rId2"/>
          </p:nvPr>
        </p:nvPicPr>
        <p:blipFill>
          <a:blip r:embed="rId6"/>
          <a:stretch>
            <a:fillRect/>
          </a:stretch>
        </p:blipFill>
        <p:spPr>
          <a:xfrm>
            <a:off x="1406611" y="1041459"/>
            <a:ext cx="8971005" cy="4355757"/>
          </a:xfrm>
          <a:prstGeom prst="rect">
            <a:avLst/>
          </a:prstGeom>
        </p:spPr>
      </p:pic>
    </p:spTree>
    <p:extLst>
      <p:ext uri="{BB962C8B-B14F-4D97-AF65-F5344CB8AC3E}">
        <p14:creationId xmlns:p14="http://schemas.microsoft.com/office/powerpoint/2010/main" val="137450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46"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p:cTn id="13"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42" y="180305"/>
            <a:ext cx="11719774" cy="6452315"/>
          </a:xfrm>
          <a:prstGeom prst="rect">
            <a:avLst/>
          </a:prstGeom>
        </p:spPr>
      </p:pic>
      <p:sp>
        <p:nvSpPr>
          <p:cNvPr id="2" name="Заголовок 1"/>
          <p:cNvSpPr>
            <a:spLocks noGrp="1"/>
          </p:cNvSpPr>
          <p:nvPr>
            <p:ph type="title"/>
          </p:nvPr>
        </p:nvSpPr>
        <p:spPr>
          <a:xfrm>
            <a:off x="1110996" y="927279"/>
            <a:ext cx="9966960" cy="978794"/>
          </a:xfrm>
        </p:spPr>
        <p:txBody>
          <a:bodyPr/>
          <a:lstStyle/>
          <a:p>
            <a:r>
              <a:rPr lang="ru-RU" sz="2400" dirty="0" smtClean="0"/>
              <a:t>Писатель, по сказкам которого мы сегодня будем путешествовать</a:t>
            </a:r>
            <a:endParaRPr lang="ru-RU" sz="2400" dirty="0"/>
          </a:p>
        </p:txBody>
      </p:sp>
      <p:sp>
        <p:nvSpPr>
          <p:cNvPr id="3" name="Текст 2"/>
          <p:cNvSpPr>
            <a:spLocks noGrp="1"/>
          </p:cNvSpPr>
          <p:nvPr>
            <p:ph type="body" idx="1"/>
          </p:nvPr>
        </p:nvSpPr>
        <p:spPr>
          <a:xfrm>
            <a:off x="1503866" y="1906072"/>
            <a:ext cx="8769096" cy="4146997"/>
          </a:xfrm>
        </p:spPr>
        <p:txBody>
          <a:bodyPr>
            <a:normAutofit/>
          </a:bodyPr>
          <a:lstStyle/>
          <a:p>
            <a:endParaRPr lang="ru-RU" dirty="0" smtClean="0"/>
          </a:p>
          <a:p>
            <a:r>
              <a:rPr lang="ru-RU" dirty="0" smtClean="0"/>
              <a:t>1.Временное помещение из ткани, плотного материала, спасает от непогоды и мошкары в лесу, может быть туристическая.</a:t>
            </a:r>
          </a:p>
          <a:p>
            <a:r>
              <a:rPr lang="ru-RU" dirty="0" smtClean="0"/>
              <a:t>2.Орган слуха. </a:t>
            </a:r>
          </a:p>
          <a:p>
            <a:r>
              <a:rPr lang="ru-RU" dirty="0" smtClean="0"/>
              <a:t>3.Меховая, яркая, из шерстяных ниток связали, надевается на голову. </a:t>
            </a:r>
          </a:p>
          <a:p>
            <a:r>
              <a:rPr lang="ru-RU" dirty="0" smtClean="0"/>
              <a:t>4.Южное растение с толстыми сочными стеблями, покрытыми колючками. </a:t>
            </a:r>
          </a:p>
          <a:p>
            <a:r>
              <a:rPr lang="ru-RU" dirty="0" smtClean="0"/>
              <a:t>5.Портнихи лучшая подружка, есть у нее одно лишь ушко.</a:t>
            </a:r>
          </a:p>
          <a:p>
            <a:r>
              <a:rPr lang="ru-RU" dirty="0" smtClean="0"/>
              <a:t>6.Кто то вкусное принес, всё учует детский …</a:t>
            </a:r>
            <a:endParaRPr lang="ru-RU" dirty="0"/>
          </a:p>
        </p:txBody>
      </p:sp>
    </p:spTree>
    <p:extLst>
      <p:ext uri="{BB962C8B-B14F-4D97-AF65-F5344CB8AC3E}">
        <p14:creationId xmlns:p14="http://schemas.microsoft.com/office/powerpoint/2010/main" val="3463955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4" y="218941"/>
            <a:ext cx="11745533" cy="6465194"/>
          </a:xfrm>
          <a:prstGeom prst="rect">
            <a:avLst/>
          </a:prstGeom>
        </p:spPr>
      </p:pic>
      <p:sp>
        <p:nvSpPr>
          <p:cNvPr id="2" name="Заголовок 1"/>
          <p:cNvSpPr>
            <a:spLocks noGrp="1"/>
          </p:cNvSpPr>
          <p:nvPr>
            <p:ph type="title"/>
          </p:nvPr>
        </p:nvSpPr>
        <p:spPr>
          <a:xfrm>
            <a:off x="5103340" y="701039"/>
            <a:ext cx="5919151" cy="1782670"/>
          </a:xfrm>
        </p:spPr>
        <p:txBody>
          <a:bodyPr>
            <a:normAutofit/>
          </a:bodyPr>
          <a:lstStyle/>
          <a:p>
            <a:r>
              <a:rPr lang="ru-RU" sz="1600" dirty="0" smtClean="0"/>
              <a:t>Творчество Александра Сергеевича известно нам с раннего детства. Мы помним его волшебные стихи, любим сказки. Идут и идут годы, а пушкинские строки бегут, как волны, сквозь время, радуют нас, дарят нам силу, красоту, учат любить жизнь – любить русский язык, свой народ и родную Землю.</a:t>
            </a:r>
            <a:br>
              <a:rPr lang="ru-RU" sz="1600" dirty="0" smtClean="0"/>
            </a:br>
            <a:r>
              <a:rPr lang="ru-RU" sz="1600" dirty="0" smtClean="0"/>
              <a:t/>
            </a:r>
            <a:br>
              <a:rPr lang="ru-RU" sz="1600" dirty="0" smtClean="0"/>
            </a:br>
            <a:endParaRPr lang="ru-RU" sz="1600" dirty="0"/>
          </a:p>
        </p:txBody>
      </p:sp>
      <p:pic>
        <p:nvPicPr>
          <p:cNvPr id="8" name="Объект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flipH="1" flipV="1">
            <a:off x="11387959" y="6306515"/>
            <a:ext cx="54395" cy="45719"/>
          </a:xfrm>
        </p:spPr>
      </p:pic>
      <p:pic>
        <p:nvPicPr>
          <p:cNvPr id="7" name="Содержимое 6" descr="портрет А.С. Пушкина.jfif"/>
          <p:cNvPicPr>
            <a:picLocks noGrp="1" noChangeAspect="1"/>
          </p:cNvPicPr>
          <p:nvPr>
            <p:ph sz="half" idx="1"/>
          </p:nvPr>
        </p:nvPicPr>
        <p:blipFill>
          <a:blip r:embed="rId4"/>
          <a:stretch>
            <a:fillRect/>
          </a:stretch>
        </p:blipFill>
        <p:spPr>
          <a:xfrm>
            <a:off x="908223" y="1136823"/>
            <a:ext cx="3577280" cy="3842951"/>
          </a:xfrm>
        </p:spPr>
      </p:pic>
      <p:pic>
        <p:nvPicPr>
          <p:cNvPr id="9" name="Рисунок 8" descr="лукоморье пушкин.jpg"/>
          <p:cNvPicPr>
            <a:picLocks noChangeAspect="1"/>
          </p:cNvPicPr>
          <p:nvPr/>
        </p:nvPicPr>
        <p:blipFill>
          <a:blip r:embed="rId5"/>
          <a:stretch>
            <a:fillRect/>
          </a:stretch>
        </p:blipFill>
        <p:spPr>
          <a:xfrm>
            <a:off x="5017768" y="2075935"/>
            <a:ext cx="5856178" cy="4312507"/>
          </a:xfrm>
          <a:prstGeom prst="rect">
            <a:avLst/>
          </a:prstGeom>
        </p:spPr>
      </p:pic>
    </p:spTree>
    <p:extLst>
      <p:ext uri="{BB962C8B-B14F-4D97-AF65-F5344CB8AC3E}">
        <p14:creationId xmlns:p14="http://schemas.microsoft.com/office/powerpoint/2010/main" val="2733093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46" y="154545"/>
            <a:ext cx="11809927" cy="6503831"/>
          </a:xfrm>
          <a:prstGeom prst="rect">
            <a:avLst/>
          </a:prstGeom>
        </p:spPr>
      </p:pic>
      <p:sp>
        <p:nvSpPr>
          <p:cNvPr id="2" name="Заголовок 1"/>
          <p:cNvSpPr>
            <a:spLocks noGrp="1"/>
          </p:cNvSpPr>
          <p:nvPr>
            <p:ph type="title"/>
          </p:nvPr>
        </p:nvSpPr>
        <p:spPr/>
        <p:txBody>
          <a:bodyPr/>
          <a:lstStyle/>
          <a:p>
            <a:r>
              <a:rPr lang="ru-RU" dirty="0" smtClean="0"/>
              <a:t>            Литературная разминка:</a:t>
            </a:r>
            <a:br>
              <a:rPr lang="ru-RU" dirty="0" smtClean="0"/>
            </a:br>
            <a:r>
              <a:rPr lang="ru-RU" dirty="0" smtClean="0"/>
              <a:t>узнай сказку по ключевым словам</a:t>
            </a:r>
            <a:endParaRPr lang="ru-RU" dirty="0"/>
          </a:p>
        </p:txBody>
      </p:sp>
      <p:sp>
        <p:nvSpPr>
          <p:cNvPr id="7" name="Объект 6"/>
          <p:cNvSpPr>
            <a:spLocks noGrp="1"/>
          </p:cNvSpPr>
          <p:nvPr>
            <p:ph idx="1"/>
          </p:nvPr>
        </p:nvSpPr>
        <p:spPr/>
        <p:txBody>
          <a:bodyPr>
            <a:normAutofit/>
          </a:bodyPr>
          <a:lstStyle/>
          <a:p>
            <a:pPr lvl="0"/>
            <a:r>
              <a:rPr lang="ru-RU" dirty="0" smtClean="0"/>
              <a:t>Путь-дорога, терем, прялка, солнышко, месяц, ветер, свадьба. </a:t>
            </a:r>
            <a:r>
              <a:rPr lang="ru-RU" i="1" dirty="0" smtClean="0"/>
              <a:t>(Сказка о мёртвой царевне)</a:t>
            </a:r>
            <a:endParaRPr lang="ru-RU" dirty="0" smtClean="0"/>
          </a:p>
          <a:p>
            <a:pPr lvl="0"/>
            <a:r>
              <a:rPr lang="ru-RU" dirty="0" smtClean="0"/>
              <a:t>Откуп, дурачина, изба, терем, жемчуг, царица, корыто. </a:t>
            </a:r>
            <a:r>
              <a:rPr lang="ru-RU" i="1" dirty="0" smtClean="0"/>
              <a:t>(Сказка о золотой рыбке)</a:t>
            </a:r>
            <a:endParaRPr lang="ru-RU" dirty="0" smtClean="0"/>
          </a:p>
          <a:p>
            <a:pPr lvl="0"/>
            <a:r>
              <a:rPr lang="ru-RU" dirty="0" smtClean="0"/>
              <a:t>Рать, воеводы, царь, мудрец, шатёр, </a:t>
            </a:r>
            <a:r>
              <a:rPr lang="ru-RU" dirty="0" err="1" smtClean="0"/>
              <a:t>шамаханская</a:t>
            </a:r>
            <a:r>
              <a:rPr lang="ru-RU" dirty="0" smtClean="0"/>
              <a:t> царица, звездочёт, петушок. </a:t>
            </a:r>
            <a:r>
              <a:rPr lang="ru-RU" i="1" dirty="0" smtClean="0"/>
              <a:t>(Сказка о золотом Петушке)</a:t>
            </a:r>
            <a:endParaRPr lang="ru-RU" dirty="0" smtClean="0"/>
          </a:p>
          <a:p>
            <a:pPr lvl="0"/>
            <a:r>
              <a:rPr lang="ru-RU" dirty="0" smtClean="0"/>
              <a:t>Полотно, светлица,  орешки золотые, царевна – лебедь.(Сказка о царе </a:t>
            </a:r>
            <a:r>
              <a:rPr lang="ru-RU" dirty="0" err="1" smtClean="0"/>
              <a:t>Салтане</a:t>
            </a:r>
            <a:r>
              <a:rPr lang="ru-RU" dirty="0" smtClean="0"/>
              <a:t>)</a:t>
            </a:r>
          </a:p>
          <a:p>
            <a:pPr lvl="0"/>
            <a:r>
              <a:rPr lang="ru-RU" dirty="0" smtClean="0"/>
              <a:t>Поп, заяц, толоконный лоб, </a:t>
            </a:r>
            <a:r>
              <a:rPr lang="ru-RU" dirty="0" err="1" smtClean="0"/>
              <a:t>Балда</a:t>
            </a:r>
            <a:r>
              <a:rPr lang="ru-RU" dirty="0" smtClean="0"/>
              <a:t>, оброк (Сказка о попе и работнике его </a:t>
            </a:r>
            <a:r>
              <a:rPr lang="ru-RU" dirty="0" err="1" smtClean="0"/>
              <a:t>Балде</a:t>
            </a:r>
            <a:r>
              <a:rPr lang="ru-RU" dirty="0" smtClean="0"/>
              <a:t>).</a:t>
            </a:r>
            <a:endParaRPr lang="ru-RU" dirty="0"/>
          </a:p>
        </p:txBody>
      </p:sp>
    </p:spTree>
    <p:extLst>
      <p:ext uri="{BB962C8B-B14F-4D97-AF65-F5344CB8AC3E}">
        <p14:creationId xmlns:p14="http://schemas.microsoft.com/office/powerpoint/2010/main" val="1030464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5" y="128789"/>
            <a:ext cx="11822806" cy="6606862"/>
          </a:xfrm>
          <a:prstGeom prst="rect">
            <a:avLst/>
          </a:prstGeom>
        </p:spPr>
      </p:pic>
      <p:sp>
        <p:nvSpPr>
          <p:cNvPr id="2" name="Заголовок 1"/>
          <p:cNvSpPr>
            <a:spLocks noGrp="1"/>
          </p:cNvSpPr>
          <p:nvPr>
            <p:ph type="title"/>
          </p:nvPr>
        </p:nvSpPr>
        <p:spPr/>
        <p:txBody>
          <a:bodyPr>
            <a:normAutofit/>
          </a:bodyPr>
          <a:lstStyle/>
          <a:p>
            <a:r>
              <a:rPr lang="ru-RU" dirty="0" smtClean="0"/>
              <a:t>    </a:t>
            </a:r>
            <a:r>
              <a:rPr lang="ru-RU" sz="2800" dirty="0" smtClean="0"/>
              <a:t>Интеллектуальная таблица от работника </a:t>
            </a:r>
            <a:r>
              <a:rPr lang="ru-RU" sz="2800" dirty="0" err="1" smtClean="0"/>
              <a:t>Балды</a:t>
            </a:r>
            <a:endParaRPr lang="ru-RU" sz="2800" dirty="0"/>
          </a:p>
        </p:txBody>
      </p:sp>
      <p:sp>
        <p:nvSpPr>
          <p:cNvPr id="4" name="Объект 3"/>
          <p:cNvSpPr>
            <a:spLocks noGrp="1"/>
          </p:cNvSpPr>
          <p:nvPr>
            <p:ph sz="half" idx="1"/>
          </p:nvPr>
        </p:nvSpPr>
        <p:spPr>
          <a:xfrm>
            <a:off x="1143000" y="2057399"/>
            <a:ext cx="5690286" cy="4023360"/>
          </a:xfrm>
        </p:spPr>
        <p:txBody>
          <a:bodyPr>
            <a:normAutofit fontScale="32500" lnSpcReduction="20000"/>
          </a:bodyPr>
          <a:lstStyle/>
          <a:p>
            <a:pPr marL="502920" lvl="0" indent="-457200">
              <a:buFont typeface="+mj-lt"/>
              <a:buAutoNum type="arabicPeriod"/>
            </a:pPr>
            <a:r>
              <a:rPr lang="ru-RU" sz="2500" dirty="0" smtClean="0">
                <a:solidFill>
                  <a:schemeClr val="accent2"/>
                </a:solidFill>
              </a:rPr>
              <a:t>Если сейчас по календарю зима, нарисуй круг, если нет – квадрат.</a:t>
            </a:r>
          </a:p>
          <a:p>
            <a:pPr marL="502920" lvl="0" indent="-457200">
              <a:buFont typeface="+mj-lt"/>
              <a:buAutoNum type="arabicPeriod"/>
            </a:pPr>
            <a:r>
              <a:rPr lang="ru-RU" sz="2500" dirty="0" smtClean="0">
                <a:solidFill>
                  <a:schemeClr val="accent2"/>
                </a:solidFill>
              </a:rPr>
              <a:t>Закрась третий кружок и зачеркни первый.</a:t>
            </a:r>
          </a:p>
          <a:p>
            <a:pPr marL="502920" lvl="0" indent="-457200">
              <a:buFont typeface="+mj-lt"/>
              <a:buAutoNum type="arabicPeriod"/>
            </a:pPr>
            <a:r>
              <a:rPr lang="ru-RU" sz="2500" dirty="0" smtClean="0">
                <a:solidFill>
                  <a:schemeClr val="accent2"/>
                </a:solidFill>
              </a:rPr>
              <a:t>Если собаки умеют лаять, поставь в треугольнике плюсик, если нет – минус.</a:t>
            </a:r>
          </a:p>
          <a:p>
            <a:pPr marL="502920" lvl="0" indent="-457200">
              <a:buFont typeface="+mj-lt"/>
              <a:buAutoNum type="arabicPeriod"/>
            </a:pPr>
            <a:r>
              <a:rPr lang="ru-RU" sz="2500" dirty="0" smtClean="0">
                <a:solidFill>
                  <a:schemeClr val="accent2"/>
                </a:solidFill>
              </a:rPr>
              <a:t>Нарисуй столько же квадратов, сколько богатырей в сказке «О мёртвой царевне».</a:t>
            </a:r>
          </a:p>
          <a:p>
            <a:pPr marL="502920" lvl="0" indent="-457200">
              <a:buFont typeface="+mj-lt"/>
              <a:buAutoNum type="arabicPeriod"/>
            </a:pPr>
            <a:r>
              <a:rPr lang="ru-RU" sz="2500" dirty="0" smtClean="0">
                <a:solidFill>
                  <a:schemeClr val="accent2"/>
                </a:solidFill>
              </a:rPr>
              <a:t>Если ты девочка, то нужно нарисовать бантик, а если мальчик, то шарик.</a:t>
            </a:r>
          </a:p>
          <a:p>
            <a:pPr marL="502920" lvl="0" indent="-457200">
              <a:buFont typeface="+mj-lt"/>
              <a:buAutoNum type="arabicPeriod"/>
            </a:pPr>
            <a:r>
              <a:rPr lang="ru-RU" sz="2500" dirty="0" smtClean="0">
                <a:solidFill>
                  <a:schemeClr val="accent2"/>
                </a:solidFill>
              </a:rPr>
              <a:t>Над линией поставь точку, а под ней нарисуй овал.</a:t>
            </a:r>
          </a:p>
          <a:p>
            <a:pPr marL="502920" lvl="0" indent="-457200">
              <a:buFont typeface="+mj-lt"/>
              <a:buAutoNum type="arabicPeriod"/>
            </a:pPr>
            <a:r>
              <a:rPr lang="ru-RU" sz="2500" dirty="0" smtClean="0">
                <a:solidFill>
                  <a:schemeClr val="accent2"/>
                </a:solidFill>
              </a:rPr>
              <a:t>Если на руке 5 пальцев, зачеркни все единицы, если другое количество - то все двойки.</a:t>
            </a:r>
          </a:p>
          <a:p>
            <a:pPr marL="502920" lvl="0" indent="-457200">
              <a:buFont typeface="+mj-lt"/>
              <a:buAutoNum type="arabicPeriod"/>
            </a:pPr>
            <a:r>
              <a:rPr lang="ru-RU" sz="2500" dirty="0" smtClean="0">
                <a:solidFill>
                  <a:schemeClr val="accent2"/>
                </a:solidFill>
              </a:rPr>
              <a:t>Раздели вторую сверху линию пополам.</a:t>
            </a:r>
          </a:p>
          <a:p>
            <a:pPr marL="502920" lvl="0" indent="-457200">
              <a:buFont typeface="+mj-lt"/>
              <a:buAutoNum type="arabicPeriod"/>
            </a:pPr>
            <a:r>
              <a:rPr lang="ru-RU" sz="2500" dirty="0" smtClean="0">
                <a:solidFill>
                  <a:schemeClr val="accent2"/>
                </a:solidFill>
              </a:rPr>
              <a:t>Закрась фигуру без углов.</a:t>
            </a:r>
          </a:p>
          <a:p>
            <a:pPr marL="502920" lvl="0" indent="-457200">
              <a:buFont typeface="+mj-lt"/>
              <a:buAutoNum type="arabicPeriod"/>
            </a:pPr>
            <a:r>
              <a:rPr lang="ru-RU" sz="2500" dirty="0" smtClean="0">
                <a:solidFill>
                  <a:schemeClr val="accent2"/>
                </a:solidFill>
              </a:rPr>
              <a:t>В каждый треугольник поставь точку.</a:t>
            </a:r>
          </a:p>
          <a:p>
            <a:pPr marL="502920" lvl="0" indent="-457200">
              <a:buFont typeface="+mj-lt"/>
              <a:buAutoNum type="arabicPeriod"/>
            </a:pPr>
            <a:r>
              <a:rPr lang="ru-RU" sz="2500" dirty="0" smtClean="0">
                <a:solidFill>
                  <a:schemeClr val="accent2"/>
                </a:solidFill>
              </a:rPr>
              <a:t>Если Рита - имя мальчика, напиши любую букву, если имя девочки, то любую цифру.</a:t>
            </a:r>
          </a:p>
          <a:p>
            <a:pPr marL="502920" lvl="0" indent="-457200">
              <a:buFont typeface="+mj-lt"/>
              <a:buAutoNum type="arabicPeriod"/>
            </a:pPr>
            <a:r>
              <a:rPr lang="ru-RU" sz="2500" dirty="0" smtClean="0">
                <a:solidFill>
                  <a:schemeClr val="accent2"/>
                </a:solidFill>
              </a:rPr>
              <a:t>Нарисуй три треугольника и зачеркни из них средний.</a:t>
            </a:r>
          </a:p>
          <a:p>
            <a:pPr marL="502920" lvl="0" indent="-457200">
              <a:buFont typeface="+mj-lt"/>
              <a:buAutoNum type="arabicPeriod"/>
            </a:pPr>
            <a:r>
              <a:rPr lang="ru-RU" sz="2500" dirty="0" smtClean="0">
                <a:solidFill>
                  <a:schemeClr val="accent2"/>
                </a:solidFill>
              </a:rPr>
              <a:t>Нарисуй рыбку.</a:t>
            </a:r>
          </a:p>
          <a:p>
            <a:pPr marL="502920" lvl="0" indent="-457200">
              <a:buFont typeface="+mj-lt"/>
              <a:buAutoNum type="arabicPeriod"/>
            </a:pPr>
            <a:r>
              <a:rPr lang="ru-RU" sz="2500" dirty="0" smtClean="0">
                <a:solidFill>
                  <a:schemeClr val="accent2"/>
                </a:solidFill>
              </a:rPr>
              <a:t>Нарисуй столько же палочек, сколько времён года.</a:t>
            </a:r>
          </a:p>
          <a:p>
            <a:pPr marL="502920" lvl="0" indent="-457200">
              <a:buFont typeface="+mj-lt"/>
              <a:buAutoNum type="arabicPeriod"/>
            </a:pPr>
            <a:r>
              <a:rPr lang="ru-RU" sz="2500" dirty="0" smtClean="0">
                <a:solidFill>
                  <a:schemeClr val="accent2"/>
                </a:solidFill>
              </a:rPr>
              <a:t>Поставь три точки не в круге.</a:t>
            </a:r>
          </a:p>
          <a:p>
            <a:endParaRPr lang="ru-RU" dirty="0"/>
          </a:p>
        </p:txBody>
      </p:sp>
      <p:pic>
        <p:nvPicPr>
          <p:cNvPr id="9" name="Содержимое 8" descr="Балда Пушкин.jpg"/>
          <p:cNvPicPr>
            <a:picLocks noGrp="1" noChangeAspect="1"/>
          </p:cNvPicPr>
          <p:nvPr>
            <p:ph sz="half" idx="2"/>
          </p:nvPr>
        </p:nvPicPr>
        <p:blipFill>
          <a:blip r:embed="rId3"/>
          <a:stretch>
            <a:fillRect/>
          </a:stretch>
        </p:blipFill>
        <p:spPr>
          <a:xfrm>
            <a:off x="7018638" y="1952368"/>
            <a:ext cx="4003375" cy="3379504"/>
          </a:xfrm>
        </p:spPr>
      </p:pic>
    </p:spTree>
    <p:extLst>
      <p:ext uri="{BB962C8B-B14F-4D97-AF65-F5344CB8AC3E}">
        <p14:creationId xmlns:p14="http://schemas.microsoft.com/office/powerpoint/2010/main" val="3651387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5" y="244699"/>
            <a:ext cx="11797048" cy="6426557"/>
          </a:xfrm>
          <a:prstGeom prst="rect">
            <a:avLst/>
          </a:prstGeom>
        </p:spPr>
      </p:pic>
      <p:sp>
        <p:nvSpPr>
          <p:cNvPr id="2" name="Заголовок 1"/>
          <p:cNvSpPr>
            <a:spLocks noGrp="1"/>
          </p:cNvSpPr>
          <p:nvPr>
            <p:ph type="title"/>
          </p:nvPr>
        </p:nvSpPr>
        <p:spPr>
          <a:xfrm>
            <a:off x="1143000" y="609600"/>
            <a:ext cx="9875520" cy="959708"/>
          </a:xfrm>
        </p:spPr>
        <p:txBody>
          <a:bodyPr>
            <a:normAutofit/>
          </a:bodyPr>
          <a:lstStyle/>
          <a:p>
            <a:r>
              <a:rPr lang="ru-RU" sz="2800" dirty="0" smtClean="0"/>
              <a:t>                              Сказочно – математическая викторина</a:t>
            </a:r>
            <a:br>
              <a:rPr lang="ru-RU" sz="2800" dirty="0" smtClean="0"/>
            </a:br>
            <a:endParaRPr lang="ru-RU" sz="2800" dirty="0"/>
          </a:p>
        </p:txBody>
      </p:sp>
      <p:sp>
        <p:nvSpPr>
          <p:cNvPr id="4" name="Объект 3"/>
          <p:cNvSpPr>
            <a:spLocks noGrp="1"/>
          </p:cNvSpPr>
          <p:nvPr>
            <p:ph sz="half" idx="1"/>
          </p:nvPr>
        </p:nvSpPr>
        <p:spPr>
          <a:xfrm>
            <a:off x="1143000" y="2057399"/>
            <a:ext cx="9854514" cy="3737920"/>
          </a:xfrm>
        </p:spPr>
        <p:txBody>
          <a:bodyPr>
            <a:normAutofit fontScale="25000" lnSpcReduction="20000"/>
          </a:bodyPr>
          <a:lstStyle/>
          <a:p>
            <a:r>
              <a:rPr lang="ru-RU" sz="7200" dirty="0" smtClean="0"/>
              <a:t>- Сколько человек заменял </a:t>
            </a:r>
            <a:r>
              <a:rPr lang="ru-RU" sz="7200" dirty="0" err="1" smtClean="0"/>
              <a:t>Балда</a:t>
            </a:r>
            <a:r>
              <a:rPr lang="ru-RU" sz="7200" dirty="0" smtClean="0"/>
              <a:t> за обедом и за работой? (Ест за четверых, работает за семерых).</a:t>
            </a:r>
          </a:p>
          <a:p>
            <a:r>
              <a:rPr lang="ru-RU" sz="7200" dirty="0" smtClean="0"/>
              <a:t>- Пространственные действия кота в лукоморье. (Идет направо – песнь заводит, налево – сказку говорит).</a:t>
            </a:r>
          </a:p>
          <a:p>
            <a:r>
              <a:rPr lang="ru-RU" sz="7200" dirty="0" smtClean="0"/>
              <a:t>-За сколько щелчков в год согласился </a:t>
            </a:r>
            <a:r>
              <a:rPr lang="ru-RU" sz="7200" dirty="0" err="1" smtClean="0"/>
              <a:t>Балда</a:t>
            </a:r>
            <a:r>
              <a:rPr lang="ru-RU" sz="7200" dirty="0" smtClean="0"/>
              <a:t> служить у попа? (В год за три щелчка тебе по лбу).</a:t>
            </a:r>
          </a:p>
          <a:p>
            <a:r>
              <a:rPr lang="ru-RU" sz="7200" dirty="0" smtClean="0"/>
              <a:t>- Сколько раз ходил старик к золотой рыбке с просьбами старухи? (Пять раз).</a:t>
            </a:r>
          </a:p>
          <a:p>
            <a:r>
              <a:rPr lang="ru-RU" sz="7200" dirty="0" smtClean="0"/>
              <a:t>- Сколько </a:t>
            </a:r>
            <a:r>
              <a:rPr lang="ru-RU" sz="7200" dirty="0" err="1" smtClean="0"/>
              <a:t>времни</a:t>
            </a:r>
            <a:r>
              <a:rPr lang="ru-RU" sz="7200" dirty="0" smtClean="0"/>
              <a:t> ждала царица царя с войны в сказке о мертвой царевне и семи богатырях? (Девять месяцев проходит, с поля глаз она не сводит).</a:t>
            </a:r>
          </a:p>
          <a:p>
            <a:r>
              <a:rPr lang="ru-RU" sz="7200" dirty="0" smtClean="0"/>
              <a:t>- Сколько богатырей было у дядьки </a:t>
            </a:r>
            <a:r>
              <a:rPr lang="ru-RU" sz="7200" dirty="0" err="1" smtClean="0"/>
              <a:t>Черномора</a:t>
            </a:r>
            <a:r>
              <a:rPr lang="ru-RU" sz="7200" dirty="0" smtClean="0"/>
              <a:t>? (И окажутся на бреге в чешуе, как жар горя 33 богатыря).</a:t>
            </a:r>
          </a:p>
          <a:p>
            <a:endParaRPr lang="ru-RU" dirty="0"/>
          </a:p>
        </p:txBody>
      </p:sp>
      <p:sp>
        <p:nvSpPr>
          <p:cNvPr id="7" name="Объект 6"/>
          <p:cNvSpPr>
            <a:spLocks noGrp="1"/>
          </p:cNvSpPr>
          <p:nvPr>
            <p:ph sz="half" idx="2"/>
          </p:nvPr>
        </p:nvSpPr>
        <p:spPr>
          <a:xfrm>
            <a:off x="10976772" y="6035040"/>
            <a:ext cx="45719" cy="45719"/>
          </a:xfrm>
        </p:spPr>
        <p:txBody>
          <a:bodyPr>
            <a:normAutofit fontScale="25000" lnSpcReduction="20000"/>
          </a:bodyPr>
          <a:lstStyle/>
          <a:p>
            <a:endParaRPr lang="ru-RU" dirty="0"/>
          </a:p>
        </p:txBody>
      </p:sp>
    </p:spTree>
    <p:extLst>
      <p:ext uri="{BB962C8B-B14F-4D97-AF65-F5344CB8AC3E}">
        <p14:creationId xmlns:p14="http://schemas.microsoft.com/office/powerpoint/2010/main" val="2372694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46" y="0"/>
            <a:ext cx="11861444" cy="6490952"/>
          </a:xfrm>
          <a:prstGeom prst="rect">
            <a:avLst/>
          </a:prstGeom>
        </p:spPr>
      </p:pic>
      <p:sp>
        <p:nvSpPr>
          <p:cNvPr id="2" name="Заголовок 1"/>
          <p:cNvSpPr>
            <a:spLocks noGrp="1"/>
          </p:cNvSpPr>
          <p:nvPr>
            <p:ph type="title"/>
          </p:nvPr>
        </p:nvSpPr>
        <p:spPr>
          <a:xfrm>
            <a:off x="1143000" y="609600"/>
            <a:ext cx="9875520" cy="650789"/>
          </a:xfrm>
        </p:spPr>
        <p:txBody>
          <a:bodyPr>
            <a:normAutofit/>
          </a:bodyPr>
          <a:lstStyle/>
          <a:p>
            <a:r>
              <a:rPr lang="ru-RU" sz="2000" dirty="0" smtClean="0"/>
              <a:t>                                                                             </a:t>
            </a:r>
            <a:r>
              <a:rPr lang="ru-RU" sz="2800" dirty="0" smtClean="0"/>
              <a:t>Задания с числами</a:t>
            </a:r>
            <a:endParaRPr lang="ru-RU" sz="2800" dirty="0"/>
          </a:p>
        </p:txBody>
      </p:sp>
      <p:sp>
        <p:nvSpPr>
          <p:cNvPr id="4" name="Объект 3"/>
          <p:cNvSpPr>
            <a:spLocks noGrp="1"/>
          </p:cNvSpPr>
          <p:nvPr>
            <p:ph sz="half" idx="1"/>
          </p:nvPr>
        </p:nvSpPr>
        <p:spPr>
          <a:xfrm>
            <a:off x="1143000" y="1161536"/>
            <a:ext cx="4754880" cy="4919224"/>
          </a:xfrm>
        </p:spPr>
        <p:txBody>
          <a:bodyPr/>
          <a:lstStyle/>
          <a:p>
            <a:r>
              <a:rPr lang="ru-RU" sz="1400" dirty="0" smtClean="0"/>
              <a:t>1) 2, 4, 6, 8… </a:t>
            </a:r>
          </a:p>
          <a:p>
            <a:r>
              <a:rPr lang="ru-RU" sz="1400" dirty="0" smtClean="0"/>
              <a:t>2) 20, 18,16, 14…</a:t>
            </a:r>
          </a:p>
          <a:p>
            <a:r>
              <a:rPr lang="ru-RU" sz="1400" dirty="0" smtClean="0"/>
              <a:t>3) 17, 13, 18, 14, 19, 15, 20…</a:t>
            </a:r>
          </a:p>
          <a:p>
            <a:r>
              <a:rPr lang="ru-RU" sz="1400" dirty="0" smtClean="0"/>
              <a:t>4) 4, 6, 12, 14, 28, 30, 60…</a:t>
            </a:r>
          </a:p>
          <a:p>
            <a:pPr lvl="0"/>
            <a:r>
              <a:rPr lang="ru-RU" sz="1400" dirty="0" smtClean="0"/>
              <a:t>- А теперь рассмотрите на рисунке образец записи римских цифр в фигуры.</a:t>
            </a:r>
            <a:endParaRPr lang="ru-RU" sz="2000" dirty="0" smtClean="0">
              <a:solidFill>
                <a:schemeClr val="tx1"/>
              </a:solidFill>
              <a:latin typeface="Arial" pitchFamily="34" charset="0"/>
              <a:cs typeface="Arial" pitchFamily="34" charset="0"/>
            </a:endParaRPr>
          </a:p>
          <a:p>
            <a:endParaRPr lang="ru-RU" dirty="0"/>
          </a:p>
        </p:txBody>
      </p:sp>
      <p:pic>
        <p:nvPicPr>
          <p:cNvPr id="10" name="Содержимое 9" descr="Славянские Воины.jfif"/>
          <p:cNvPicPr>
            <a:picLocks noGrp="1" noChangeAspect="1"/>
          </p:cNvPicPr>
          <p:nvPr>
            <p:ph sz="half" idx="2"/>
          </p:nvPr>
        </p:nvPicPr>
        <p:blipFill>
          <a:blip r:embed="rId3"/>
          <a:stretch>
            <a:fillRect/>
          </a:stretch>
        </p:blipFill>
        <p:spPr>
          <a:xfrm>
            <a:off x="6104240" y="1272325"/>
            <a:ext cx="4090086" cy="4252206"/>
          </a:xfrm>
        </p:spPr>
      </p:pic>
      <p:pic>
        <p:nvPicPr>
          <p:cNvPr id="8" name="Рисунок 7" descr="https://fsd.kopilkaurokov.ru/up/html/2018/10/29/k_5bd6fecc9473e/user_file_5bd6fecd4b812_3_2.png"/>
          <p:cNvPicPr/>
          <p:nvPr/>
        </p:nvPicPr>
        <p:blipFill>
          <a:blip r:embed="rId4" cstate="print"/>
          <a:srcRect/>
          <a:stretch>
            <a:fillRect/>
          </a:stretch>
        </p:blipFill>
        <p:spPr bwMode="auto">
          <a:xfrm>
            <a:off x="1339696" y="3150029"/>
            <a:ext cx="3924282" cy="643495"/>
          </a:xfrm>
          <a:prstGeom prst="rect">
            <a:avLst/>
          </a:prstGeom>
          <a:noFill/>
          <a:ln w="9525">
            <a:noFill/>
            <a:miter lim="800000"/>
            <a:headEnd/>
            <a:tailEnd/>
          </a:ln>
        </p:spPr>
      </p:pic>
      <p:pic>
        <p:nvPicPr>
          <p:cNvPr id="9" name="Рисунок 8" descr="https://fsd.kopilkaurokov.ru/up/html/2018/10/29/k_5bd6fecc9473e/user_file_5bd6fecd4b812_3_3.png"/>
          <p:cNvPicPr/>
          <p:nvPr/>
        </p:nvPicPr>
        <p:blipFill>
          <a:blip r:embed="rId5" cstate="print"/>
          <a:srcRect/>
          <a:stretch>
            <a:fillRect/>
          </a:stretch>
        </p:blipFill>
        <p:spPr bwMode="auto">
          <a:xfrm>
            <a:off x="1371601" y="4483366"/>
            <a:ext cx="4090086" cy="1361380"/>
          </a:xfrm>
          <a:prstGeom prst="rect">
            <a:avLst/>
          </a:prstGeom>
          <a:noFill/>
          <a:ln w="9525">
            <a:noFill/>
            <a:miter lim="800000"/>
            <a:headEnd/>
            <a:tailEnd/>
          </a:ln>
        </p:spPr>
      </p:pic>
      <p:sp>
        <p:nvSpPr>
          <p:cNvPr id="7169" name="Rectangle 1"/>
          <p:cNvSpPr>
            <a:spLocks noChangeArrowheads="1"/>
          </p:cNvSpPr>
          <p:nvPr/>
        </p:nvSpPr>
        <p:spPr bwMode="auto">
          <a:xfrm>
            <a:off x="1223320" y="4040659"/>
            <a:ext cx="12192000" cy="2852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Впиши в фигуры числа римскими цифрами по образцу.</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30025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46" y="257577"/>
            <a:ext cx="11835685" cy="6387922"/>
          </a:xfrm>
          <a:prstGeom prst="rect">
            <a:avLst/>
          </a:prstGeom>
        </p:spPr>
      </p:pic>
      <p:sp>
        <p:nvSpPr>
          <p:cNvPr id="2" name="Заголовок 1"/>
          <p:cNvSpPr>
            <a:spLocks noGrp="1"/>
          </p:cNvSpPr>
          <p:nvPr>
            <p:ph type="title"/>
          </p:nvPr>
        </p:nvSpPr>
        <p:spPr/>
        <p:txBody>
          <a:bodyPr>
            <a:normAutofit/>
          </a:bodyPr>
          <a:lstStyle/>
          <a:p>
            <a:pPr algn="ctr"/>
            <a:r>
              <a:rPr lang="ru-RU" sz="2800" dirty="0" smtClean="0"/>
              <a:t>Задания от затейницы белки  </a:t>
            </a:r>
            <a:endParaRPr lang="ru-RU" sz="2800" dirty="0"/>
          </a:p>
        </p:txBody>
      </p:sp>
      <p:sp>
        <p:nvSpPr>
          <p:cNvPr id="4" name="Объект 3"/>
          <p:cNvSpPr>
            <a:spLocks noGrp="1"/>
          </p:cNvSpPr>
          <p:nvPr>
            <p:ph sz="half" idx="1"/>
          </p:nvPr>
        </p:nvSpPr>
        <p:spPr/>
        <p:txBody>
          <a:bodyPr>
            <a:normAutofit fontScale="85000" lnSpcReduction="20000"/>
          </a:bodyPr>
          <a:lstStyle/>
          <a:p>
            <a:r>
              <a:rPr lang="ru-RU" dirty="0" smtClean="0"/>
              <a:t>Ель растет перед дворцом,</a:t>
            </a:r>
          </a:p>
          <a:p>
            <a:r>
              <a:rPr lang="ru-RU" dirty="0" smtClean="0"/>
              <a:t>А под ней хрустальный дом;</a:t>
            </a:r>
          </a:p>
          <a:p>
            <a:r>
              <a:rPr lang="ru-RU" dirty="0" smtClean="0"/>
              <a:t>Белка там живет ручная,</a:t>
            </a:r>
          </a:p>
          <a:p>
            <a:r>
              <a:rPr lang="ru-RU" dirty="0" smtClean="0"/>
              <a:t>Да затейница какая!</a:t>
            </a:r>
          </a:p>
          <a:p>
            <a:r>
              <a:rPr lang="ru-RU" dirty="0" smtClean="0"/>
              <a:t>Белка песенки поет</a:t>
            </a:r>
          </a:p>
          <a:p>
            <a:r>
              <a:rPr lang="ru-RU" dirty="0" smtClean="0"/>
              <a:t>Да орешки все грызет,...</a:t>
            </a:r>
          </a:p>
          <a:p>
            <a:endParaRPr lang="ru-RU" dirty="0"/>
          </a:p>
        </p:txBody>
      </p:sp>
      <p:sp>
        <p:nvSpPr>
          <p:cNvPr id="7" name="Объект 6"/>
          <p:cNvSpPr>
            <a:spLocks noGrp="1"/>
          </p:cNvSpPr>
          <p:nvPr>
            <p:ph sz="half" idx="2"/>
          </p:nvPr>
        </p:nvSpPr>
        <p:spPr/>
        <p:txBody>
          <a:bodyPr>
            <a:normAutofit fontScale="85000" lnSpcReduction="20000"/>
          </a:bodyPr>
          <a:lstStyle/>
          <a:p>
            <a:r>
              <a:rPr lang="ru-RU" dirty="0" smtClean="0"/>
              <a:t>1. Какую птицу приобрёл царь </a:t>
            </a:r>
            <a:r>
              <a:rPr lang="ru-RU" dirty="0" err="1" smtClean="0"/>
              <a:t>Дадон</a:t>
            </a:r>
            <a:r>
              <a:rPr lang="ru-RU" dirty="0" smtClean="0"/>
              <a:t>, чтобы спасаться от врага? – Петушка.</a:t>
            </a:r>
          </a:p>
          <a:p>
            <a:r>
              <a:rPr lang="ru-RU" dirty="0" smtClean="0"/>
              <a:t>2. У кого спрашивала царица о том, кто на свете всех милее? – У зеркальца.</a:t>
            </a:r>
          </a:p>
          <a:p>
            <a:r>
              <a:rPr lang="ru-RU" dirty="0" smtClean="0"/>
              <a:t>3. Какой самый первый предмет потребовала старуха у золотой рыбки? – Корыто.</a:t>
            </a:r>
          </a:p>
          <a:p>
            <a:r>
              <a:rPr lang="ru-RU" dirty="0" smtClean="0"/>
              <a:t>4. Из чего был сделан гроб, в котором семь богатырей похоронили царевну? – Хрусталь</a:t>
            </a:r>
          </a:p>
          <a:p>
            <a:r>
              <a:rPr lang="ru-RU" dirty="0" smtClean="0"/>
              <a:t>5. К каким силам природы обращался королевич </a:t>
            </a:r>
            <a:r>
              <a:rPr lang="ru-RU" dirty="0" err="1" smtClean="0"/>
              <a:t>Елисей</a:t>
            </a:r>
            <a:r>
              <a:rPr lang="ru-RU" dirty="0" smtClean="0"/>
              <a:t>, когда искал свою невесту? – Месяц, ветер, солнце.</a:t>
            </a:r>
          </a:p>
          <a:p>
            <a:r>
              <a:rPr lang="ru-RU" dirty="0" smtClean="0"/>
              <a:t>6. Что умело делать волшебное зеркальце? – Говорить.</a:t>
            </a:r>
            <a:endParaRPr lang="ru-RU" dirty="0"/>
          </a:p>
        </p:txBody>
      </p:sp>
      <p:pic>
        <p:nvPicPr>
          <p:cNvPr id="6" name="Рисунок 5" descr="3d9d05f13958317c5848b6c9936dd2fb-640x480.jpg"/>
          <p:cNvPicPr>
            <a:picLocks noChangeAspect="1"/>
          </p:cNvPicPr>
          <p:nvPr/>
        </p:nvPicPr>
        <p:blipFill>
          <a:blip r:embed="rId3"/>
          <a:stretch>
            <a:fillRect/>
          </a:stretch>
        </p:blipFill>
        <p:spPr>
          <a:xfrm>
            <a:off x="4071647" y="3991233"/>
            <a:ext cx="2279726" cy="2026508"/>
          </a:xfrm>
          <a:prstGeom prst="rect">
            <a:avLst/>
          </a:prstGeom>
        </p:spPr>
      </p:pic>
    </p:spTree>
    <p:extLst>
      <p:ext uri="{BB962C8B-B14F-4D97-AF65-F5344CB8AC3E}">
        <p14:creationId xmlns:p14="http://schemas.microsoft.com/office/powerpoint/2010/main" val="2752763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Базис">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TM03457444[[fn=Основа]]</Template>
  <TotalTime>546</TotalTime>
  <Words>875</Words>
  <Application>Microsoft Office PowerPoint</Application>
  <PresentationFormat>Произвольный</PresentationFormat>
  <Paragraphs>90</Paragraphs>
  <Slides>14</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Базис</vt:lpstr>
      <vt:lpstr>Государственное общеобразовательное казенное учреждение Иркутской области «Специальная (коррекционная) школа-интернат для обучающихся с нарушениями   опорно-двигательного аппарата №20 г. Иркутска»   </vt:lpstr>
      <vt:lpstr>Презентация PowerPoint</vt:lpstr>
      <vt:lpstr>Писатель, по сказкам которого мы сегодня будем путешествовать</vt:lpstr>
      <vt:lpstr>Творчество Александра Сергеевича известно нам с раннего детства. Мы помним его волшебные стихи, любим сказки. Идут и идут годы, а пушкинские строки бегут, как волны, сквозь время, радуют нас, дарят нам силу, красоту, учат любить жизнь – любить русский язык, свой народ и родную Землю.  </vt:lpstr>
      <vt:lpstr>            Литературная разминка: узнай сказку по ключевым словам</vt:lpstr>
      <vt:lpstr>    Интеллектуальная таблица от работника Балды</vt:lpstr>
      <vt:lpstr>                              Сказочно – математическая викторина </vt:lpstr>
      <vt:lpstr>                                                                             Задания с числами</vt:lpstr>
      <vt:lpstr>Задания от затейницы белки  </vt:lpstr>
      <vt:lpstr> </vt:lpstr>
      <vt:lpstr>                            Задания от Царевы – Лебедь </vt:lpstr>
      <vt:lpstr>                         </vt:lpstr>
      <vt:lpstr>                         мы за работой</vt:lpstr>
      <vt:lpstr>Спасибо за внимание!!! Всем хорошего настроения!!!</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МБОУ ДО « Юность» Челябинская обл.  Г. Троицк   Топиарий</dc:title>
  <dc:creator>user</dc:creator>
  <cp:lastModifiedBy>Инф1</cp:lastModifiedBy>
  <cp:revision>66</cp:revision>
  <dcterms:created xsi:type="dcterms:W3CDTF">2016-02-02T11:31:17Z</dcterms:created>
  <dcterms:modified xsi:type="dcterms:W3CDTF">2024-10-30T09:46:24Z</dcterms:modified>
</cp:coreProperties>
</file>