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68" r:id="rId6"/>
    <p:sldId id="269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29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60FFC-A9A7-412E-9183-584C0D103EA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2FBB7-B108-4FF6-98AD-A7CF0D3BF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0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2FBB7-B108-4FF6-98AD-A7CF0D3BF2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0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2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5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0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8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4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0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3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2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1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7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dylion.ru/russia/2015-kola-day08-murmansk-kirovsk/" TargetMode="External"/><Relationship Id="rId13" Type="http://schemas.openxmlformats.org/officeDocument/2006/relationships/hyperlink" Target="https://www.visit-petersburg.ru/ru/showplace/197532/" TargetMode="External"/><Relationship Id="rId18" Type="http://schemas.openxmlformats.org/officeDocument/2006/relationships/hyperlink" Target="https://ru.wikipedia.org/wiki/%D0%A2%D1%8B%D0%BB_%E2%80%94_%D1%84%D1%80%D0%BE%D0%BD%D1%82%D1%83_(%D0%BC%D0%BE%D0%BD%D1%83%D0%BC%D0%B5%D0%BD%D1%82)" TargetMode="External"/><Relationship Id="rId26" Type="http://schemas.openxmlformats.org/officeDocument/2006/relationships/hyperlink" Target="https://ru.wikipedia.org/wiki/%D0%A5%D1%80%D0%B0%D0%BC_%D0%92%D0%BE%D1%81%D0%BA%D1%80%D0%B5%D1%81%D0%B5%D0%BD%D0%B8%D1%8F_%D0%A5%D1%80%D0%B8%D1%81%D1%82%D0%BE%D0%B2%D0%B0_(%D0%9E%D0%B4%D0%B8%D0%BD%D1%86%D0%BE%D0%B2%D1%81%D0%BA%D0%B8%D0%B9_%D1%80%D0%B0%D0%B9%D0%BE%D0%BD)" TargetMode="External"/><Relationship Id="rId3" Type="http://schemas.openxmlformats.org/officeDocument/2006/relationships/hyperlink" Target="https://regnum.ru/news/cultura/2147994.html" TargetMode="External"/><Relationship Id="rId21" Type="http://schemas.openxmlformats.org/officeDocument/2006/relationships/hyperlink" Target="https://ru.wikipedia.org/wiki/&#1050;&#1088;&#1080;&#1074;&#1094;&#1086;&#1074;&#1089;&#1082;&#1080;&#1081;_&#1084;&#1077;&#1084;&#1086;&#1088;&#1080;&#1072;&#1083;" TargetMode="External"/><Relationship Id="rId7" Type="http://schemas.openxmlformats.org/officeDocument/2006/relationships/hyperlink" Target="https://www.flickr.com/photos/stanestane/1329583059/" TargetMode="External"/><Relationship Id="rId12" Type="http://schemas.openxmlformats.org/officeDocument/2006/relationships/hyperlink" Target="https://lookmytrips.com/572869b7ff936748da0acac2/piskarevskoe-kladbishche-ff9367-125926" TargetMode="External"/><Relationship Id="rId17" Type="http://schemas.openxmlformats.org/officeDocument/2006/relationships/hyperlink" Target="https://ru.wikipedia.org/wiki/&#1056;&#1086;&#1076;&#1080;&#1085;&#1072;-&#1084;&#1072;&#1090;&#1100;_(&#1042;&#1086;&#1083;&#1075;&#1086;&#1075;&#1088;&#1072;&#1076;)" TargetMode="External"/><Relationship Id="rId25" Type="http://schemas.openxmlformats.org/officeDocument/2006/relationships/hyperlink" Target="https://ru.wikipedia.org/wiki/%D0%A0%D0%B6%D0%B5%D0%B2%D1%81%D0%BA%D0%B8%D0%B9_%D0%BC%D0%B5%D0%BC%D0%BE%D1%80%D0%B8%D0%B0%D0%BB_%D0%A1%D0%BE%D0%B2%D0%B5%D1%82%D1%81%D0%BA%D0%BE%D0%BC%D1%83_%D1%81%D0%BE%D0%BB%D0%B4%D0%B0%D1%82%D1%83" TargetMode="External"/><Relationship Id="rId2" Type="http://schemas.openxmlformats.org/officeDocument/2006/relationships/image" Target="../media/image26.jpeg"/><Relationship Id="rId16" Type="http://schemas.openxmlformats.org/officeDocument/2006/relationships/hyperlink" Target="https://ru.wikipedia.org/wiki/%D0%9C%D0%B0%D0%BC%D0%B0%D0%B5%D0%B2_%D0%BA%D1%83%D1%80%D0%B3%D0%B0%D0%BD" TargetMode="External"/><Relationship Id="rId20" Type="http://schemas.openxmlformats.org/officeDocument/2006/relationships/hyperlink" Target="https://ru.wikipedia.org/wiki/%D0%9C%D0%BE%D0%B3%D0%B8%D0%BB%D0%B0_%D0%9D%D0%B5%D0%B8%D0%B7%D0%B2%D0%B5%D1%81%D1%82%D0%BD%D0%BE%D0%B3%D0%BE_%D0%A1%D0%BE%D0%BB%D0%B4%D0%B0%D1%82%D0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omanenko.livejournal.com/164819.html" TargetMode="External"/><Relationship Id="rId11" Type="http://schemas.openxmlformats.org/officeDocument/2006/relationships/hyperlink" Target="http://mosprogulka.ru/places/memorial_gerojam_panfilovcam_dubosekovo" TargetMode="External"/><Relationship Id="rId24" Type="http://schemas.openxmlformats.org/officeDocument/2006/relationships/hyperlink" Target="https://ru.wikipedia.org/wiki/%D0%9C%D0%B5%D0%BC%D0%BE%D1%80%D0%B8%D0%B0%D0%BB_%C2%AB%D0%93%D0%B5%D1%80%D0%BE%D1%8F%D0%BC-%D0%BF%D0%B0%D0%BD%D1%84%D0%B8%D0%BB%D0%BE%D0%B2%D1%86%D0%B0%D0%BC%C2%BB" TargetMode="External"/><Relationship Id="rId5" Type="http://schemas.openxmlformats.org/officeDocument/2006/relationships/hyperlink" Target="https://www.metalinfo.ru/ru/fotki/u537/photo4449.html" TargetMode="External"/><Relationship Id="rId15" Type="http://schemas.openxmlformats.org/officeDocument/2006/relationships/hyperlink" Target="https://hram.mil.ru/" TargetMode="External"/><Relationship Id="rId23" Type="http://schemas.openxmlformats.org/officeDocument/2006/relationships/hyperlink" Target="https://ru.wikipedia.org/wiki/&#1055;&#1086;&#1082;&#1083;&#1086;&#1085;&#1085;&#1072;&#1103;_&#1075;&#1086;&#1088;&#1072;" TargetMode="External"/><Relationship Id="rId10" Type="http://schemas.openxmlformats.org/officeDocument/2006/relationships/hyperlink" Target="https://moiarussia.ru/monument-pobedy/" TargetMode="External"/><Relationship Id="rId19" Type="http://schemas.openxmlformats.org/officeDocument/2006/relationships/hyperlink" Target="https://ru.wikipedia.org/wiki/%D0%9C%D1%83%D0%B7%D0%B5%D0%B9-%D0%B7%D0%B0%D0%BF%D0%BE%D0%B2%D0%B5%D0%B4%D0%BD%D0%B8%D0%BA_%C2%AB%D0%9F%D1%80%D0%BE%D1%85%D0%BE%D1%80%D0%BE%D0%B2%D1%81%D0%BA%D0%BE%D0%B5_%D0%BF%D0%BE%D0%BB%D0%B5%C2%BB" TargetMode="External"/><Relationship Id="rId4" Type="http://schemas.openxmlformats.org/officeDocument/2006/relationships/hyperlink" Target="http://www.ts-parfum.ru/video/PI_5x02PEmU" TargetMode="External"/><Relationship Id="rId9" Type="http://schemas.openxmlformats.org/officeDocument/2006/relationships/hyperlink" Target="https://mospesh.ru/park-pobedy.html" TargetMode="External"/><Relationship Id="rId14" Type="http://schemas.openxmlformats.org/officeDocument/2006/relationships/hyperlink" Target="https://rzhev.histrf.ru/" TargetMode="External"/><Relationship Id="rId22" Type="http://schemas.openxmlformats.org/officeDocument/2006/relationships/hyperlink" Target="https://ru.wikipedia.org/wiki/%D0%97%D0%B0%D1%89%D0%B8%D1%82%D0%BD%D0%B8%D0%BA%D0%B0%D0%BC_%D0%A1%D0%BE%D0%B2%D0%B5%D1%82%D1%81%D0%BA%D0%BE%D0%B3%D0%BE_%D0%97%D0%B0%D0%BF%D0%BE%D0%BB%D1%8F%D1%80%D1%8C%D1%8F_%D0%B2_%D0%B3%D0%BE%D0%B4%D1%8B_%D0%92%D0%B5%D0%BB%D0%B8%D0%BA%D0%BE%D0%B9_%D0%9E%D1%82%D0%B5%D1%87%D0%B5%D1%81%D1%82%D0%B2%D0%B5%D0%BD%D0%BD%D0%BE%D0%B9_%D0%B2%D0%BE%D0%B9%D0%BD%D1%8B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9723" y="1772816"/>
            <a:ext cx="741236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80701"/>
                </a:solidFill>
                <a:latin typeface="Open Sans"/>
              </a:rPr>
              <a:t>Памятники </a:t>
            </a:r>
            <a:br>
              <a:rPr lang="ru-RU" b="1" dirty="0">
                <a:solidFill>
                  <a:srgbClr val="180701"/>
                </a:solidFill>
                <a:latin typeface="Open Sans"/>
              </a:rPr>
            </a:br>
            <a:r>
              <a:rPr lang="ru-RU" b="1" dirty="0">
                <a:solidFill>
                  <a:srgbClr val="180701"/>
                </a:solidFill>
                <a:latin typeface="Open Sans"/>
              </a:rPr>
              <a:t>и мемориалы героям </a:t>
            </a:r>
            <a:br>
              <a:rPr lang="ru-RU" b="1" dirty="0">
                <a:solidFill>
                  <a:srgbClr val="180701"/>
                </a:solidFill>
                <a:latin typeface="Open Sans"/>
              </a:rPr>
            </a:br>
            <a:r>
              <a:rPr lang="ru-RU" b="1" dirty="0">
                <a:solidFill>
                  <a:srgbClr val="180701"/>
                </a:solidFill>
                <a:latin typeface="Open Sans"/>
              </a:rPr>
              <a:t>Великой Отечественной </a:t>
            </a:r>
            <a:br>
              <a:rPr lang="ru-RU" b="1" dirty="0">
                <a:solidFill>
                  <a:srgbClr val="180701"/>
                </a:solidFill>
                <a:latin typeface="Open Sans"/>
              </a:rPr>
            </a:br>
            <a:r>
              <a:rPr lang="ru-RU" b="1" dirty="0">
                <a:solidFill>
                  <a:srgbClr val="180701"/>
                </a:solidFill>
                <a:latin typeface="Open Sans"/>
              </a:rPr>
              <a:t>войны в России</a:t>
            </a:r>
            <a:br>
              <a:rPr lang="ru-RU" dirty="0">
                <a:solidFill>
                  <a:srgbClr val="180701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09120"/>
            <a:ext cx="64008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Составитель: Иваненко Т.И.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50497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51520" y="-205545"/>
            <a:ext cx="4608512" cy="6874905"/>
          </a:xfrm>
        </p:spPr>
        <p:txBody>
          <a:bodyPr>
            <a:noAutofit/>
          </a:bodyPr>
          <a:lstStyle/>
          <a:p>
            <a:pPr algn="just">
              <a:lnSpc>
                <a:spcPts val="1450"/>
              </a:lnSpc>
            </a:pPr>
            <a:r>
              <a:rPr lang="ru-RU" sz="1400" b="0" dirty="0"/>
              <a:t>        </a:t>
            </a:r>
            <a:r>
              <a:rPr lang="ru-RU" sz="1400" dirty="0"/>
              <a:t>С</a:t>
            </a:r>
            <a:r>
              <a:rPr lang="ru-RU" sz="1400" b="0" dirty="0"/>
              <a:t>оздание на Поклонной горе памятного комплекса было запланировано еще в середине 40‑х годов XX века. Но в послевоенные годы все силы государства были брошены на восстановление экономики, поэтому строи-</a:t>
            </a:r>
            <a:r>
              <a:rPr lang="ru-RU" sz="1400" b="0" dirty="0" err="1"/>
              <a:t>тельство</a:t>
            </a:r>
            <a:r>
              <a:rPr lang="ru-RU" sz="1400" b="0" dirty="0"/>
              <a:t> долгое время откладывалось. Официальное открытие Парка Победы состоялось 9 мая 1995 году,  в 50-десятую годовщину Победы советского народа в Вели-кой Отечественной войне.</a:t>
            </a:r>
          </a:p>
          <a:p>
            <a:pPr algn="just">
              <a:lnSpc>
                <a:spcPts val="1450"/>
              </a:lnSpc>
            </a:pPr>
            <a:r>
              <a:rPr lang="ru-RU" sz="1400" b="0" dirty="0"/>
              <a:t>        </a:t>
            </a:r>
            <a:r>
              <a:rPr lang="ru-RU" sz="1400" dirty="0"/>
              <a:t>Ц</a:t>
            </a:r>
            <a:r>
              <a:rPr lang="ru-RU" sz="1400" b="0" dirty="0"/>
              <a:t>ентр парка - Площадь Победителей, на которой установлен  «Монумент Победы» - обелиск в виде штыка, поднимающийся на 141,8 метров, по количеству дней войны (1418). От начала центральной аллеи </a:t>
            </a:r>
            <a:r>
              <a:rPr lang="ru-RU" sz="1400" b="0" dirty="0" err="1"/>
              <a:t>располо</a:t>
            </a:r>
            <a:r>
              <a:rPr lang="ru-RU" sz="1400" b="0" dirty="0"/>
              <a:t>-жены гранитные плиты, символизирующие годы войны. С другой стороны возвышаются 15 бронзовых памятных стел в честь 10 фронтов ВОВ, трех флотов: Балтийского, Северного и Черноморского, а также партизан и </a:t>
            </a:r>
            <a:r>
              <a:rPr lang="ru-RU" sz="1400" b="0" dirty="0" err="1"/>
              <a:t>труже-ников</a:t>
            </a:r>
            <a:r>
              <a:rPr lang="ru-RU" sz="1400" b="0" dirty="0"/>
              <a:t> тыла. Стелы расположены в той же последователь-</a:t>
            </a:r>
            <a:r>
              <a:rPr lang="ru-RU" sz="1400" b="0" dirty="0" err="1"/>
              <a:t>ности</a:t>
            </a:r>
            <a:r>
              <a:rPr lang="ru-RU" sz="1400" b="0" dirty="0"/>
              <a:t>, в которой воинские объединения размещались на Параде Победы в июне 1945 года. Аллею «Годы войны» украшает одноименный комплекс фонтанов  из 15 чаш, из каждой бьет по 15 струй, образуя, таким образом, число 225 - столько недель продолжалась война. </a:t>
            </a:r>
          </a:p>
          <a:p>
            <a:pPr algn="just">
              <a:lnSpc>
                <a:spcPts val="1450"/>
              </a:lnSpc>
            </a:pPr>
            <a:r>
              <a:rPr lang="ru-RU" sz="1400" b="0" dirty="0"/>
              <a:t>        </a:t>
            </a:r>
            <a:r>
              <a:rPr lang="ru-RU" sz="1400" dirty="0"/>
              <a:t>В</a:t>
            </a:r>
            <a:r>
              <a:rPr lang="ru-RU" sz="1400" b="0" dirty="0"/>
              <a:t> конце 1990‑х годов в Парке Победы были пост-роены три храма разных конфессий, символизирующих многонациональность армии освободителей: </a:t>
            </a:r>
            <a:r>
              <a:rPr lang="ru-RU" sz="1400" b="0" dirty="0" err="1"/>
              <a:t>православ-ный</a:t>
            </a:r>
            <a:r>
              <a:rPr lang="ru-RU" sz="1400" b="0" dirty="0"/>
              <a:t> храм, мечеть и синагога. Главную площадь </a:t>
            </a:r>
            <a:r>
              <a:rPr lang="ru-RU" sz="1400" b="0" dirty="0" err="1"/>
              <a:t>Побе-дителей</a:t>
            </a:r>
            <a:r>
              <a:rPr lang="ru-RU" sz="1400" b="0" dirty="0"/>
              <a:t> обрамляет здание Центрального музея Великой Отечественной войны, которое венчает купол «Зала Славы». Музей был создан в 1986 году. Здесь находится около 50 тысяч экспонатов, 385 томов книг памяти рассказывают нам о погибших на войне. В музее собрана большая коллекция предметов, рассказывающих о Великой Отечественной войне.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670258"/>
            <a:ext cx="5181303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2080" y="2598251"/>
            <a:ext cx="3477305" cy="9361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/>
              <a:t>ПАРК ПОБЕДЫ НА </a:t>
            </a:r>
            <a:br>
              <a:rPr lang="ru-RU" sz="2000" b="1" dirty="0"/>
            </a:br>
            <a:r>
              <a:rPr lang="ru-RU" sz="2000" b="1" dirty="0"/>
              <a:t>ПОКЛОННОЙ ГОРЕ В МОСКВЕ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48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8964488" cy="61068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5657746" cy="641900"/>
          </a:xfrm>
        </p:spPr>
        <p:txBody>
          <a:bodyPr>
            <a:normAutofit/>
          </a:bodyPr>
          <a:lstStyle/>
          <a:p>
            <a:r>
              <a:rPr lang="ru-RU" sz="2000" b="1" dirty="0"/>
              <a:t>«МОНУМЕНТ ПОБЕДЫ» НА ПОКЛОННОЙ ГОРЕ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"/>
          </p:nvPr>
        </p:nvSpPr>
        <p:spPr>
          <a:xfrm>
            <a:off x="1691680" y="764704"/>
            <a:ext cx="5256584" cy="2736304"/>
          </a:xfrm>
        </p:spPr>
        <p:txBody>
          <a:bodyPr>
            <a:noAutofit/>
          </a:bodyPr>
          <a:lstStyle/>
          <a:p>
            <a:pPr algn="just"/>
            <a:r>
              <a:rPr lang="ru-RU" sz="1400" b="0" dirty="0"/>
              <a:t>          </a:t>
            </a:r>
            <a:r>
              <a:rPr lang="ru-RU" sz="1400" dirty="0"/>
              <a:t>В </a:t>
            </a:r>
            <a:r>
              <a:rPr lang="ru-RU" sz="1400" b="0" dirty="0"/>
              <a:t>центре «Площади Победителей» в Парке Победы </a:t>
            </a:r>
            <a:r>
              <a:rPr lang="ru-RU" sz="1400" b="0" dirty="0" err="1"/>
              <a:t>установ</a:t>
            </a:r>
            <a:r>
              <a:rPr lang="ru-RU" sz="1400" b="0" dirty="0"/>
              <a:t>-лен «Монумент Победы» – обелиск в виде трёхгранного штыка, поднимающийся на 141,8 метров, потому что ровно 1418 дней продолжалась Великая Отечественная война, и каждый метр монумента напоминает о трагическом и тяжелейшем времени. Обелиск весом 1000 тонн изготовлена из особо прочной стали и облицована камнем, Большая часть монумента покрыта бронзовыми барельефами, с самыми важными сражениями: Сталинградская и Курская битвы, а также Белорусская операция, и всеми городами, где шли ожесточенные бои вплоть до Берлина.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3501008"/>
            <a:ext cx="4824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         </a:t>
            </a:r>
            <a:r>
              <a:rPr lang="ru-RU" sz="1400" b="1" dirty="0"/>
              <a:t> В </a:t>
            </a:r>
            <a:r>
              <a:rPr lang="ru-RU" sz="1400" dirty="0"/>
              <a:t>122 метрах от земли на обелиске установлена 25-тонная бронзовая статуя Ники, богини Победы, и фигуры ангелов, славящих русское оружие. У основания стелы расположена скульптура Георгия Победоносца, поражаю-</a:t>
            </a:r>
            <a:r>
              <a:rPr lang="ru-RU" sz="1400" dirty="0" err="1"/>
              <a:t>щего</a:t>
            </a:r>
            <a:r>
              <a:rPr lang="ru-RU" sz="1400" dirty="0"/>
              <a:t> копьем змея, который олицетворяет зло и агрессию. Обе скульптуры были выполнены скульптором-монумента-листом Зурабом Церетели. Обелиск декорирован </a:t>
            </a:r>
            <a:r>
              <a:rPr lang="ru-RU" sz="1400" dirty="0" err="1"/>
              <a:t>вырази</a:t>
            </a:r>
            <a:r>
              <a:rPr lang="ru-RU" sz="1400" dirty="0"/>
              <a:t>-тельными барельефами на военную тематику и названиями городов-героев, выбитых золотом.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50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82" y="260649"/>
            <a:ext cx="8964488" cy="5040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504057"/>
          </a:xfrm>
        </p:spPr>
        <p:txBody>
          <a:bodyPr>
            <a:normAutofit/>
          </a:bodyPr>
          <a:lstStyle/>
          <a:p>
            <a:r>
              <a:rPr lang="ru-RU" sz="2000" b="1" dirty="0"/>
              <a:t>МЕМОРИАЛ «ГЕРОЯМ-ПАНФИЛОВЦАМ» («Подвигу 28»)</a:t>
            </a: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"/>
          </p:nvPr>
        </p:nvSpPr>
        <p:spPr>
          <a:xfrm>
            <a:off x="2267744" y="764705"/>
            <a:ext cx="6624736" cy="4248472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</a:pPr>
            <a:r>
              <a:rPr lang="ru-RU" sz="1400" b="0" dirty="0"/>
              <a:t>       </a:t>
            </a:r>
            <a:r>
              <a:rPr lang="ru-RU" sz="1400" dirty="0"/>
              <a:t>М</a:t>
            </a:r>
            <a:r>
              <a:rPr lang="ru-RU" sz="1400" b="0" dirty="0"/>
              <a:t>емориальный комплекс, посвящённый 28 воинам Красной армии из 316-й стрелковой дивизии генерал-майора </a:t>
            </a:r>
            <a:r>
              <a:rPr lang="ru-RU" sz="1400" b="0" dirty="0" err="1"/>
              <a:t>И.В.Панфилова</a:t>
            </a:r>
            <a:r>
              <a:rPr lang="ru-RU" sz="1400" b="0" dirty="0"/>
              <a:t>. В ноябре 1941 года, когда началось новое наступление немецких войск на Москву, 28 бойцов во главе с политруком Василием </a:t>
            </a:r>
            <a:r>
              <a:rPr lang="ru-RU" sz="1400" b="0" dirty="0" err="1"/>
              <a:t>Клочковым</a:t>
            </a:r>
            <a:r>
              <a:rPr lang="ru-RU" sz="1400" b="0" dirty="0"/>
              <a:t> при обороне у посёлка </a:t>
            </a:r>
            <a:r>
              <a:rPr lang="ru-RU" sz="1400" b="0" dirty="0" err="1"/>
              <a:t>Дубосеково</a:t>
            </a:r>
            <a:r>
              <a:rPr lang="ru-RU" sz="1400" b="0" dirty="0"/>
              <a:t> в </a:t>
            </a:r>
            <a:r>
              <a:rPr lang="ru-RU" sz="1400" b="0" dirty="0" err="1"/>
              <a:t>Волоко-ламском</a:t>
            </a:r>
            <a:r>
              <a:rPr lang="ru-RU" sz="1400" b="0" dirty="0"/>
              <a:t> районе Подмосковья в ходе четырехчасового неравного боя ценой </a:t>
            </a:r>
            <a:r>
              <a:rPr lang="ru-RU" sz="1400" b="0" dirty="0" err="1"/>
              <a:t>собст</a:t>
            </a:r>
            <a:r>
              <a:rPr lang="ru-RU" sz="1400" b="0" dirty="0"/>
              <a:t>-венных жизней уничтожили 18 немецких танков. Монумент был открыт 6 мая 1975 года - к 30-летию Победы в Великой Отечественной войне.</a:t>
            </a:r>
          </a:p>
          <a:p>
            <a:pPr algn="just">
              <a:lnSpc>
                <a:spcPts val="1500"/>
              </a:lnSpc>
            </a:pPr>
            <a:r>
              <a:rPr lang="ru-RU" sz="1400" b="0" dirty="0"/>
              <a:t>       </a:t>
            </a:r>
            <a:r>
              <a:rPr lang="ru-RU" sz="1400" dirty="0"/>
              <a:t>К</a:t>
            </a:r>
            <a:r>
              <a:rPr lang="ru-RU" sz="1400" b="0" dirty="0"/>
              <a:t>омплекс состоит из шести монументальных скульптур высотой 10 метров, олицетворяющих воинов шести национальностей, сражавшихся в рядах дивизии Панфилова. Спереди располагается скульптура «Вперёдсмотрящий» политрука, вглядывающегося в даль из-под руки. В отдалении - две скульптуры бойцов, сжимающих в руках противотанковые гранаты. В центре - композиция «Клятва на верность Родине», состоящая из трёх скульптур воинов с лицами преисполненными решимости. Лица бетонных воинов обращены на запад - к огромному полю, по которому в 1941 году двигались немецкие танки. </a:t>
            </a:r>
          </a:p>
          <a:p>
            <a:pPr algn="just">
              <a:lnSpc>
                <a:spcPts val="1500"/>
              </a:lnSpc>
            </a:pPr>
            <a:r>
              <a:rPr lang="ru-RU" sz="1400" b="0" dirty="0"/>
              <a:t>       </a:t>
            </a:r>
            <a:r>
              <a:rPr lang="ru-RU" sz="1400" dirty="0"/>
              <a:t>В</a:t>
            </a:r>
            <a:r>
              <a:rPr lang="ru-RU" sz="1400" b="0" dirty="0"/>
              <a:t>переди скульптурной группы сооружена широкая полоса из бетонных плит, символизирующая оборонительный рубеж, дальше которого немецкие войска не прошли. На гранитной стене у подножия мемориала высечены следующие слова: </a:t>
            </a:r>
            <a:r>
              <a:rPr lang="ru-RU" sz="1400" i="1" dirty="0"/>
              <a:t>«Защищая Москву в суровые ноябрьские дни 1941 года на этом рубеже в жестокой схватке c фашистскими захватчиками стояли насмерть и победили 28 героев-панфиловцев». </a:t>
            </a:r>
          </a:p>
        </p:txBody>
      </p:sp>
    </p:spTree>
    <p:extLst>
      <p:ext uri="{BB962C8B-B14F-4D97-AF65-F5344CB8AC3E}">
        <p14:creationId xmlns:p14="http://schemas.microsoft.com/office/powerpoint/2010/main" val="45591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7"/>
          <p:cNvSpPr>
            <a:spLocks noGrp="1"/>
          </p:cNvSpPr>
          <p:nvPr>
            <p:ph type="body" sz="quarter" idx="3"/>
          </p:nvPr>
        </p:nvSpPr>
        <p:spPr>
          <a:xfrm>
            <a:off x="2627784" y="764704"/>
            <a:ext cx="6264696" cy="1872208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</a:pPr>
            <a:r>
              <a:rPr lang="ru-RU" sz="1400" b="0" dirty="0"/>
              <a:t>          </a:t>
            </a:r>
            <a:r>
              <a:rPr lang="ru-RU" sz="1400" dirty="0" err="1"/>
              <a:t>П</a:t>
            </a:r>
            <a:r>
              <a:rPr lang="ru-RU" sz="1400" b="0" dirty="0" err="1"/>
              <a:t>искарёвское</a:t>
            </a:r>
            <a:r>
              <a:rPr lang="ru-RU" sz="1400" b="0" dirty="0"/>
              <a:t>   кладбище   основано  в  1939  году  на  северной   окраине Ленинграда (ныне Санкт-Петербург) и было названо по располагавшейся неподалёку деревни </a:t>
            </a:r>
            <a:r>
              <a:rPr lang="ru-RU" sz="1400" b="0" dirty="0" err="1"/>
              <a:t>Пискарёвка</a:t>
            </a:r>
            <a:r>
              <a:rPr lang="ru-RU" sz="1400" b="0" dirty="0"/>
              <a:t>. В 1941-1944 годах кладбище стало местом массовых захоронений жертвы блокадного Ленинграда и воинов </a:t>
            </a:r>
            <a:r>
              <a:rPr lang="ru-RU" sz="1400" b="0" dirty="0" err="1"/>
              <a:t>Ленинградс</a:t>
            </a:r>
            <a:r>
              <a:rPr lang="ru-RU" sz="1400" b="0" dirty="0"/>
              <a:t>-кого фронта (всего около 470 тысяч человек). 9 мая 1960 года, в пятнадцатую годовщину Победы советского народа в Великой Отечественной войне, на кладбище  открыт мемориал павшим.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7" y="422509"/>
            <a:ext cx="753321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59832" y="422509"/>
            <a:ext cx="5877031" cy="504057"/>
          </a:xfrm>
        </p:spPr>
        <p:txBody>
          <a:bodyPr>
            <a:normAutofit/>
          </a:bodyPr>
          <a:lstStyle/>
          <a:p>
            <a:r>
              <a:rPr lang="ru-RU" sz="2000" b="1" dirty="0"/>
              <a:t>ПИСКАРЁВСКОЕ МЕМОРИАЛЬНОЕ КЛАДБИЩЕ 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347864" y="2708920"/>
            <a:ext cx="5472608" cy="1224136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</a:pPr>
            <a:r>
              <a:rPr lang="ru-RU" sz="1400" b="0" dirty="0"/>
              <a:t>     </a:t>
            </a:r>
            <a:r>
              <a:rPr lang="ru-RU" sz="1400" dirty="0"/>
              <a:t>В</a:t>
            </a:r>
            <a:r>
              <a:rPr lang="ru-RU" sz="1400" b="0" dirty="0"/>
              <a:t> центре мемориала находится шестиметровая бронзовая </a:t>
            </a:r>
            <a:r>
              <a:rPr lang="ru-RU" sz="1400" b="0" dirty="0" err="1"/>
              <a:t>скульп</a:t>
            </a:r>
            <a:r>
              <a:rPr lang="ru-RU" sz="1400" b="0" dirty="0"/>
              <a:t>-тура «Мать-Родина» - представляющая собой стоящую на каменном постаменте скульптуру женщины, которая держит в руке дубовый венок. За монументом расположена гранитная стена, на которой выбита эпитафия с знаменитой строкой Ольги </a:t>
            </a:r>
            <a:r>
              <a:rPr lang="ru-RU" sz="1400" b="0" dirty="0" err="1"/>
              <a:t>Берггольц</a:t>
            </a:r>
            <a:r>
              <a:rPr lang="ru-RU" sz="1400" b="0" dirty="0"/>
              <a:t>: «Никто не забыт и ничто не забыто».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3"/>
          </p:nvPr>
        </p:nvSpPr>
        <p:spPr>
          <a:xfrm>
            <a:off x="3995936" y="3816424"/>
            <a:ext cx="4932040" cy="1700808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</a:pPr>
            <a:r>
              <a:rPr lang="ru-RU" sz="1400" b="0" dirty="0"/>
              <a:t>         </a:t>
            </a:r>
            <a:r>
              <a:rPr lang="ru-RU" sz="1400" dirty="0"/>
              <a:t>В</a:t>
            </a:r>
            <a:r>
              <a:rPr lang="ru-RU" sz="1400" b="0" dirty="0"/>
              <a:t> двух павильонах у входа на кладбище находится музей, посвящённый подвигу жителей и защитников города, где находится дневник Тани Савичевой - ленинградской школь-</a:t>
            </a:r>
            <a:r>
              <a:rPr lang="ru-RU" sz="1400" b="0" dirty="0" err="1"/>
              <a:t>ницы</a:t>
            </a:r>
            <a:r>
              <a:rPr lang="ru-RU" sz="1400" b="0" dirty="0"/>
              <a:t>, пережившей ужасы зимы 1941-1942 годов.   В </a:t>
            </a:r>
            <a:r>
              <a:rPr lang="ru-RU" sz="1400" b="0" dirty="0" err="1"/>
              <a:t>восточ</a:t>
            </a:r>
            <a:r>
              <a:rPr lang="ru-RU" sz="1400" b="0" dirty="0"/>
              <a:t>-ной части кладбища расположена «Аллея Памяти». На ней установлены мемориальные плиты от городов и регионов России, СНГ и зарубежных стран, а также организаций, работавших в блокадном городе. </a:t>
            </a:r>
          </a:p>
        </p:txBody>
      </p:sp>
    </p:spTree>
    <p:extLst>
      <p:ext uri="{BB962C8B-B14F-4D97-AF65-F5344CB8AC3E}">
        <p14:creationId xmlns:p14="http://schemas.microsoft.com/office/powerpoint/2010/main" val="352007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669376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376857"/>
            <a:ext cx="5657746" cy="504057"/>
          </a:xfrm>
        </p:spPr>
        <p:txBody>
          <a:bodyPr>
            <a:normAutofit/>
          </a:bodyPr>
          <a:lstStyle/>
          <a:p>
            <a:r>
              <a:rPr lang="ru-RU" sz="2000" b="1" dirty="0"/>
              <a:t>РЖЕВСКИЙ МЕМОРИАЛ СОВЕТСКОМУ СОЛДАТУ</a:t>
            </a:r>
            <a:r>
              <a:rPr lang="ru-RU" sz="2000" dirty="0"/>
              <a:t> 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3"/>
          </p:nvPr>
        </p:nvSpPr>
        <p:spPr>
          <a:xfrm>
            <a:off x="323528" y="3532125"/>
            <a:ext cx="6192688" cy="3281251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</a:pPr>
            <a:r>
              <a:rPr lang="ru-RU" sz="1400" b="0" dirty="0"/>
              <a:t>образ, так как создавалась по фотографиям солдат, воевавших подо Ржевом, взятых из архива Министерства обороны РФ. Солдат в гимнастёрке с опущенным ППШ в правой руке поддерживается стаей из 35 журавлей, которые создают иллюзию парящей скульптуры. За спиной развевается плащ-палатка, фактура которой от плеч гладкая, а к низу становится грубее и переходя в журавлей, уносящих душу солдата. У подножия памятника оформлено место для возложения цветов. На мраморной плите с венком позолоченными буквами нанесены строки из стихотворения «Я убит подо Ржевом» Твардовского - «Мы за Родину пали. Но она — спасена».</a:t>
            </a:r>
          </a:p>
          <a:p>
            <a:pPr algn="just">
              <a:lnSpc>
                <a:spcPts val="1000"/>
              </a:lnSpc>
            </a:pPr>
            <a:endParaRPr lang="ru-RU" sz="800" b="0" dirty="0"/>
          </a:p>
          <a:p>
            <a:pPr algn="just">
              <a:lnSpc>
                <a:spcPts val="1500"/>
              </a:lnSpc>
            </a:pPr>
            <a:r>
              <a:rPr lang="ru-RU" sz="1400" b="0" dirty="0"/>
              <a:t>       </a:t>
            </a:r>
            <a:r>
              <a:rPr lang="ru-RU" sz="1400" dirty="0"/>
              <a:t>В</a:t>
            </a:r>
            <a:r>
              <a:rPr lang="ru-RU" sz="1400" b="0" dirty="0"/>
              <a:t> мемориальный комплекс входит музейно-выставочный павильон </a:t>
            </a:r>
            <a:r>
              <a:rPr lang="ru-RU" sz="1400" b="0" dirty="0" err="1"/>
              <a:t>осна</a:t>
            </a:r>
            <a:r>
              <a:rPr lang="ru-RU" sz="1400" b="0" dirty="0"/>
              <a:t>-щен мультимедийным оборудованием, с помощью которого посетители могут ознакомиться с фотографиями, фронтовыми письмами и воспоминаниями участников Ржевской битвы. Особенностью музея является стеклянный пол, через который можно увидеть оружие, каски, гильзы, снаряды, гранаты, солдатский противогаз, пробитый десятью пулями сразу и другие атрибуты. Экспонаты найдены поисковыми экспедициями на местах боев.</a:t>
            </a:r>
          </a:p>
          <a:p>
            <a:pPr algn="just">
              <a:lnSpc>
                <a:spcPts val="1500"/>
              </a:lnSpc>
            </a:pPr>
            <a:r>
              <a:rPr lang="ru-RU" sz="1400" b="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028343"/>
            <a:ext cx="38164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400" dirty="0"/>
              <a:t>      </a:t>
            </a:r>
            <a:r>
              <a:rPr lang="ru-RU" sz="1400" b="1" dirty="0"/>
              <a:t>М</a:t>
            </a:r>
            <a:r>
              <a:rPr lang="ru-RU" sz="1400" dirty="0"/>
              <a:t>емориальный комплекс у деревни </a:t>
            </a:r>
            <a:r>
              <a:rPr lang="ru-RU" sz="1400" dirty="0" err="1"/>
              <a:t>Хоро-шево</a:t>
            </a:r>
            <a:r>
              <a:rPr lang="ru-RU" sz="1400" dirty="0"/>
              <a:t> Ржевского района Тверской области, посвящённый памяти советских солдат, павших в  боях подо Ржевом в 1942-1943 годах,  в  ходе</a:t>
            </a:r>
          </a:p>
          <a:p>
            <a:pPr algn="just">
              <a:lnSpc>
                <a:spcPts val="1500"/>
              </a:lnSpc>
            </a:pPr>
            <a:r>
              <a:rPr lang="ru-RU" sz="1400" dirty="0"/>
              <a:t>Великой Отечественной войны. Это первый </a:t>
            </a:r>
            <a:r>
              <a:rPr lang="ru-RU" sz="1400" dirty="0" err="1"/>
              <a:t>ме-мориал</a:t>
            </a:r>
            <a:r>
              <a:rPr lang="ru-RU" sz="1400" dirty="0"/>
              <a:t> советскому солдату в истории </a:t>
            </a:r>
            <a:r>
              <a:rPr lang="ru-RU" sz="1400" dirty="0" err="1"/>
              <a:t>Российс</a:t>
            </a:r>
            <a:r>
              <a:rPr lang="ru-RU" sz="1400" dirty="0"/>
              <a:t>-кой Федерации. Открыт 30 июня 2020 года.</a:t>
            </a:r>
          </a:p>
          <a:p>
            <a:pPr algn="just">
              <a:lnSpc>
                <a:spcPts val="1000"/>
              </a:lnSpc>
            </a:pPr>
            <a:endParaRPr lang="ru-RU" sz="1400" dirty="0"/>
          </a:p>
          <a:p>
            <a:pPr algn="just">
              <a:lnSpc>
                <a:spcPts val="1500"/>
              </a:lnSpc>
            </a:pPr>
            <a:r>
              <a:rPr lang="ru-RU" sz="1400" dirty="0"/>
              <a:t>        </a:t>
            </a:r>
            <a:r>
              <a:rPr lang="ru-RU" sz="1400" b="1" dirty="0"/>
              <a:t>Ц</a:t>
            </a:r>
            <a:r>
              <a:rPr lang="ru-RU" sz="1400" dirty="0"/>
              <a:t>ентральным объектом мемориала </a:t>
            </a:r>
            <a:r>
              <a:rPr lang="ru-RU" sz="1400" dirty="0" err="1"/>
              <a:t>явля-ется</a:t>
            </a:r>
            <a:r>
              <a:rPr lang="ru-RU" sz="1400" dirty="0"/>
              <a:t>  25-метровая  бронзовая  скульптура   </a:t>
            </a:r>
            <a:r>
              <a:rPr lang="ru-RU" sz="1400" dirty="0" err="1"/>
              <a:t>сол</a:t>
            </a:r>
            <a:r>
              <a:rPr lang="ru-RU" sz="1400" dirty="0"/>
              <a:t>-дата, возведенная на десятиметровом насып-ном  кургане.  Она  воплощает  собирательный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616309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23528" y="-315416"/>
            <a:ext cx="4536504" cy="6874905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</a:pPr>
            <a:r>
              <a:rPr lang="ru-RU" sz="1400" b="0" dirty="0"/>
              <a:t>       </a:t>
            </a:r>
            <a:r>
              <a:rPr lang="ru-RU" sz="1400" dirty="0"/>
              <a:t>В</a:t>
            </a:r>
            <a:r>
              <a:rPr lang="ru-RU" sz="1400" b="0" dirty="0"/>
              <a:t> России испокон веков возводились храмы в память о защитниках Родины. Открывается новая страница исто-</a:t>
            </a:r>
            <a:r>
              <a:rPr lang="ru-RU" sz="1400" b="0" dirty="0" err="1"/>
              <a:t>рии</a:t>
            </a:r>
            <a:r>
              <a:rPr lang="ru-RU" sz="1400" b="0" dirty="0"/>
              <a:t> Отечества и русского оружия - впервые воздвигнут </a:t>
            </a:r>
            <a:r>
              <a:rPr lang="ru-RU" sz="1400" dirty="0"/>
              <a:t>Главный храм Вооруженных Сил России</a:t>
            </a:r>
            <a:r>
              <a:rPr lang="ru-RU" sz="1400" b="0" dirty="0"/>
              <a:t>. Этот храм в честь Воскресения Христова, посвященный 75-летию Победы в Великой Отечественной войне, а также </a:t>
            </a:r>
            <a:r>
              <a:rPr lang="ru-RU" sz="1400" b="0" dirty="0" err="1"/>
              <a:t>рат-ным</a:t>
            </a:r>
            <a:r>
              <a:rPr lang="ru-RU" sz="1400" b="0" dirty="0"/>
              <a:t> подвигам русского народа во всех войнах, выпав-</a:t>
            </a:r>
            <a:r>
              <a:rPr lang="ru-RU" sz="1400" b="0" dirty="0" err="1"/>
              <a:t>ших</a:t>
            </a:r>
            <a:r>
              <a:rPr lang="ru-RU" sz="1400" b="0" dirty="0"/>
              <a:t> на долю нашей страны, возведен в подмосковном Парке «Патриот». Строительство храма завершилось 9 мая 2020 года, а освящение - 14 июня 2020 года.</a:t>
            </a:r>
          </a:p>
          <a:p>
            <a:pPr algn="just">
              <a:lnSpc>
                <a:spcPts val="1600"/>
              </a:lnSpc>
            </a:pPr>
            <a:endParaRPr lang="ru-RU" sz="800" b="0" dirty="0"/>
          </a:p>
          <a:p>
            <a:pPr>
              <a:lnSpc>
                <a:spcPts val="1600"/>
              </a:lnSpc>
            </a:pPr>
            <a:r>
              <a:rPr lang="ru-RU" sz="1400" i="1" dirty="0"/>
              <a:t>*  В</a:t>
            </a:r>
            <a:r>
              <a:rPr lang="ru-RU" sz="1400" b="0" i="1" dirty="0"/>
              <a:t>ысота Храма вместе с крестом составляет 96 метров: в 960 году родился святой равноапостольный великий князь Владимир, святитель земли Русской, в честь которого освящен Малый (нижний) храм. </a:t>
            </a:r>
          </a:p>
          <a:p>
            <a:pPr>
              <a:lnSpc>
                <a:spcPts val="1600"/>
              </a:lnSpc>
            </a:pPr>
            <a:r>
              <a:rPr lang="ru-RU" sz="1400" i="1" dirty="0"/>
              <a:t>*   Д</a:t>
            </a:r>
            <a:r>
              <a:rPr lang="ru-RU" sz="1400" b="0" i="1" dirty="0"/>
              <a:t>иаметр барабана главного купола - 19,45 метров: в 1945 году закончилась Великая Отечественная война. </a:t>
            </a:r>
          </a:p>
          <a:p>
            <a:pPr>
              <a:lnSpc>
                <a:spcPts val="1600"/>
              </a:lnSpc>
            </a:pPr>
            <a:r>
              <a:rPr lang="ru-RU" sz="1400" i="1" dirty="0"/>
              <a:t>*  В</a:t>
            </a:r>
            <a:r>
              <a:rPr lang="ru-RU" sz="1400" b="0" i="1" dirty="0"/>
              <a:t>ысота звонницы составляет 75 метров: в 2020 году исполняется 75 лет со дня окончания Великой Отечественной войны.</a:t>
            </a:r>
          </a:p>
          <a:p>
            <a:pPr>
              <a:lnSpc>
                <a:spcPts val="1600"/>
              </a:lnSpc>
            </a:pPr>
            <a:r>
              <a:rPr lang="ru-RU" sz="1400" i="1" dirty="0"/>
              <a:t>*   В</a:t>
            </a:r>
            <a:r>
              <a:rPr lang="ru-RU" sz="1400" b="0" i="1" dirty="0"/>
              <a:t>ысота малого купола -14,18 метров: 1418 дней и ночей продолжалась Великая Отечественная война.</a:t>
            </a:r>
          </a:p>
          <a:p>
            <a:pPr algn="just">
              <a:lnSpc>
                <a:spcPts val="1600"/>
              </a:lnSpc>
            </a:pPr>
            <a:endParaRPr lang="ru-RU" sz="1400" b="0" dirty="0"/>
          </a:p>
          <a:p>
            <a:pPr algn="just">
              <a:lnSpc>
                <a:spcPts val="1600"/>
              </a:lnSpc>
            </a:pPr>
            <a:r>
              <a:rPr lang="ru-RU" sz="1400" b="0" dirty="0"/>
              <a:t>      </a:t>
            </a:r>
            <a:r>
              <a:rPr lang="ru-RU" sz="1400" dirty="0"/>
              <a:t>Х</a:t>
            </a:r>
            <a:r>
              <a:rPr lang="ru-RU" sz="1400" b="0" dirty="0"/>
              <a:t>рамовый комплекс опоясывает мультимедийная музейная галерея «Дорога памяти». Её длина – 1418 шагов в память о 1418 днях войны. Помимо уникальных экспонатов, галерея с помощью технологии </a:t>
            </a:r>
            <a:r>
              <a:rPr lang="ru-RU" sz="1400" b="0" dirty="0" err="1"/>
              <a:t>микрофотог</a:t>
            </a:r>
            <a:r>
              <a:rPr lang="ru-RU" sz="1400" b="0" dirty="0"/>
              <a:t>-рафии оформлена десятками миллионов фотографий участников Великой Отечественной войны.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221088"/>
            <a:ext cx="5181303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3" y="4077072"/>
            <a:ext cx="4176463" cy="864096"/>
          </a:xfrm>
        </p:spPr>
        <p:txBody>
          <a:bodyPr>
            <a:normAutofit/>
          </a:bodyPr>
          <a:lstStyle/>
          <a:p>
            <a:r>
              <a:rPr lang="ru-RU" sz="2000" b="1" dirty="0"/>
              <a:t>ХРАМ ВОСКРЕСЕНИЯ ХРИСТОВА</a:t>
            </a:r>
          </a:p>
        </p:txBody>
      </p:sp>
    </p:spTree>
    <p:extLst>
      <p:ext uri="{BB962C8B-B14F-4D97-AF65-F5344CB8AC3E}">
        <p14:creationId xmlns:p14="http://schemas.microsoft.com/office/powerpoint/2010/main" val="24027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332656"/>
            <a:ext cx="8784976" cy="3384376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ru-RU" sz="1400" b="1" dirty="0"/>
              <a:t>Интернет источники:</a:t>
            </a:r>
          </a:p>
          <a:p>
            <a:pPr lvl="0">
              <a:lnSpc>
                <a:spcPts val="1500"/>
              </a:lnSpc>
            </a:pPr>
            <a:r>
              <a:rPr lang="ru-RU" sz="1400" dirty="0"/>
              <a:t>10 выдающихся мемориалов героям Великой Отечественной войны в России - </a:t>
            </a:r>
            <a:r>
              <a:rPr lang="ru-RU" sz="1400" u="sng" dirty="0">
                <a:hlinkClick r:id="rId3"/>
              </a:rPr>
              <a:t>regnum.ru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Родина-мать зовёт! Аэросъемка </a:t>
            </a:r>
            <a:r>
              <a:rPr lang="ru-RU" sz="1400" dirty="0" err="1"/>
              <a:t>квадрокоптером</a:t>
            </a:r>
            <a:r>
              <a:rPr lang="ru-RU" sz="1400" dirty="0"/>
              <a:t> 4к 60fps.- </a:t>
            </a:r>
            <a:r>
              <a:rPr lang="ru-RU" sz="1400" u="sng" dirty="0">
                <a:hlinkClick r:id="rId4"/>
              </a:rPr>
              <a:t>www.ts-parfum.ru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Памятник "Тыл фронту", Магнитогорск,  Автор: </a:t>
            </a:r>
            <a:r>
              <a:rPr lang="ru-RU" sz="1400" dirty="0" err="1"/>
              <a:t>Antiksu</a:t>
            </a:r>
            <a:r>
              <a:rPr lang="ru-RU" sz="1400" dirty="0"/>
              <a:t> - </a:t>
            </a:r>
            <a:r>
              <a:rPr lang="ru-RU" sz="1400" u="sng" dirty="0">
                <a:hlinkClick r:id="rId5"/>
              </a:rPr>
              <a:t>www.metalinfo.ru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В небе над Прохоровкой. Белгородская область - Дмитрий Романенко - </a:t>
            </a:r>
            <a:r>
              <a:rPr lang="ru-RU" sz="1400" u="sng" dirty="0">
                <a:hlinkClick r:id="rId6"/>
              </a:rPr>
              <a:t>romanenko.livejournal.com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Могила Неизвестного Солдата - </a:t>
            </a:r>
            <a:r>
              <a:rPr lang="en-US" sz="1400" dirty="0"/>
              <a:t>Unknown Soldier by </a:t>
            </a:r>
            <a:r>
              <a:rPr lang="en-US" sz="1400" dirty="0" err="1"/>
              <a:t>Stanislav</a:t>
            </a:r>
            <a:r>
              <a:rPr lang="en-US" sz="1400" dirty="0"/>
              <a:t> </a:t>
            </a:r>
            <a:r>
              <a:rPr lang="en-US" sz="1400" dirty="0" err="1"/>
              <a:t>Stankovic</a:t>
            </a:r>
            <a:r>
              <a:rPr lang="ru-RU" sz="1400" dirty="0"/>
              <a:t> - </a:t>
            </a:r>
            <a:r>
              <a:rPr lang="en-US" sz="1400" u="sng" dirty="0">
                <a:hlinkClick r:id="rId7"/>
              </a:rPr>
              <a:t>www.flickr.com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Мемориал Алеша. Мурманск. - фото </a:t>
            </a:r>
            <a:r>
              <a:rPr lang="en-US" sz="1400" dirty="0"/>
              <a:t>by ANDY LION </a:t>
            </a:r>
            <a:r>
              <a:rPr lang="ru-RU" sz="1400" dirty="0"/>
              <a:t>- </a:t>
            </a:r>
            <a:r>
              <a:rPr lang="en-US" sz="1400" u="sng" dirty="0">
                <a:hlinkClick r:id="rId8"/>
              </a:rPr>
              <a:t>www.andylion.ru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Парк Победы на Поклонной горе в Москве - Автор: Оксана Антонова - </a:t>
            </a:r>
            <a:r>
              <a:rPr lang="ru-RU" sz="1400" u="sng" dirty="0">
                <a:hlinkClick r:id="rId9"/>
              </a:rPr>
              <a:t>mospesh.ru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Монумент Победы - самый высокий памятник в России,  автор: Андрей Р - </a:t>
            </a:r>
            <a:r>
              <a:rPr lang="ru-RU" sz="1400" u="sng" dirty="0">
                <a:hlinkClick r:id="rId10"/>
              </a:rPr>
              <a:t>moiarussia.ru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Мемориал "Героям-панфиловцам" - </a:t>
            </a:r>
            <a:r>
              <a:rPr lang="ru-RU" sz="1400" u="sng" dirty="0">
                <a:hlinkClick r:id="rId11"/>
              </a:rPr>
              <a:t>mosprogulka.ru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Пискаревское кладбище - Татьяна </a:t>
            </a:r>
            <a:r>
              <a:rPr lang="ru-RU" sz="1400" dirty="0" err="1"/>
              <a:t>Блинова</a:t>
            </a:r>
            <a:r>
              <a:rPr lang="ru-RU" sz="1400" dirty="0"/>
              <a:t> - </a:t>
            </a:r>
            <a:r>
              <a:rPr lang="ru-RU" sz="1400" u="sng" dirty="0">
                <a:hlinkClick r:id="rId12"/>
              </a:rPr>
              <a:t>lookmytrips.com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Мемориал «Родина-мать» (Пискаревское мемориальное кладбище) - </a:t>
            </a:r>
            <a:r>
              <a:rPr lang="ru-RU" sz="1400" u="sng" dirty="0">
                <a:hlinkClick r:id="rId13"/>
              </a:rPr>
              <a:t>www.visit-petersburg.ru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Ржевский мемориал Советскому солдату - </a:t>
            </a:r>
            <a:r>
              <a:rPr lang="ru-RU" sz="1400" u="sng" dirty="0">
                <a:hlinkClick r:id="rId14"/>
              </a:rPr>
              <a:t>rzhev.histrf.ru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dirty="0"/>
              <a:t>Главный храм Вооруженных сил России - </a:t>
            </a:r>
            <a:r>
              <a:rPr lang="ru-RU" sz="1400" u="sng" dirty="0">
                <a:hlinkClick r:id="rId15"/>
              </a:rPr>
              <a:t>hram.mil.ru</a:t>
            </a:r>
            <a:r>
              <a:rPr lang="ru-RU" sz="1400" dirty="0"/>
              <a:t> </a:t>
            </a:r>
          </a:p>
          <a:p>
            <a:pPr marL="0" indent="0">
              <a:lnSpc>
                <a:spcPts val="1500"/>
              </a:lnSpc>
              <a:buNone/>
            </a:pPr>
            <a:endParaRPr lang="ru-RU" sz="1400" dirty="0"/>
          </a:p>
        </p:txBody>
      </p:sp>
      <p:sp>
        <p:nvSpPr>
          <p:cNvPr id="3" name="Объект 5"/>
          <p:cNvSpPr>
            <a:spLocks noGrp="1"/>
          </p:cNvSpPr>
          <p:nvPr>
            <p:ph sz="quarter" idx="4"/>
          </p:nvPr>
        </p:nvSpPr>
        <p:spPr>
          <a:xfrm>
            <a:off x="3851920" y="3717032"/>
            <a:ext cx="5328592" cy="3096344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ru-RU" sz="1400" b="1" dirty="0"/>
              <a:t>Материалы из Википедии:</a:t>
            </a:r>
            <a:endParaRPr lang="ru-RU" sz="1400" u="sng" dirty="0">
              <a:hlinkClick r:id="rId16"/>
            </a:endParaRPr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16"/>
              </a:rPr>
              <a:t>Мамаев курган</a:t>
            </a:r>
            <a:r>
              <a:rPr lang="ru-RU" sz="1400" dirty="0"/>
              <a:t> / </a:t>
            </a:r>
            <a:r>
              <a:rPr lang="ru-RU" sz="1400" u="sng" dirty="0">
                <a:hlinkClick r:id="rId17"/>
              </a:rPr>
              <a:t>Родина-мать (Волгоград)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18"/>
              </a:rPr>
              <a:t>Тыл — фронту (монумент)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19"/>
              </a:rPr>
              <a:t>Музей-заповедник «</a:t>
            </a:r>
            <a:r>
              <a:rPr lang="ru-RU" sz="1400" u="sng" dirty="0" err="1">
                <a:hlinkClick r:id="rId19"/>
              </a:rPr>
              <a:t>Прохоровское</a:t>
            </a:r>
            <a:r>
              <a:rPr lang="ru-RU" sz="1400" u="sng" dirty="0">
                <a:hlinkClick r:id="rId19"/>
              </a:rPr>
              <a:t> поле»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20"/>
              </a:rPr>
              <a:t>Могила Неизвестного Солдата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en-US" sz="1400" u="sng" dirty="0" err="1">
                <a:hlinkClick r:id="rId21"/>
              </a:rPr>
              <a:t>Кривцовский</a:t>
            </a:r>
            <a:r>
              <a:rPr lang="en-US" sz="1400" u="sng" dirty="0">
                <a:hlinkClick r:id="rId21"/>
              </a:rPr>
              <a:t> </a:t>
            </a:r>
            <a:r>
              <a:rPr lang="en-US" sz="1400" u="sng" dirty="0" err="1">
                <a:hlinkClick r:id="rId21"/>
              </a:rPr>
              <a:t>мемориал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22"/>
              </a:rPr>
              <a:t>Защитникам Советского Заполярья в годы Великой Отечественной войны 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23"/>
              </a:rPr>
              <a:t>Поклонная гора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en-US" sz="1400" u="sng" dirty="0" err="1">
                <a:hlinkClick r:id="rId24"/>
              </a:rPr>
              <a:t>Мемориал</a:t>
            </a:r>
            <a:r>
              <a:rPr lang="en-US" sz="1400" u="sng" dirty="0">
                <a:hlinkClick r:id="rId24"/>
              </a:rPr>
              <a:t> «</a:t>
            </a:r>
            <a:r>
              <a:rPr lang="en-US" sz="1400" u="sng" dirty="0" err="1">
                <a:hlinkClick r:id="rId24"/>
              </a:rPr>
              <a:t>Героям-панфиловцам</a:t>
            </a:r>
            <a:r>
              <a:rPr lang="en-US" sz="1400" u="sng" dirty="0">
                <a:hlinkClick r:id="rId24"/>
              </a:rPr>
              <a:t>»</a:t>
            </a:r>
            <a:r>
              <a:rPr lang="en-US" sz="1400" dirty="0"/>
              <a:t> 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25"/>
              </a:rPr>
              <a:t>Ржевский мемориал Советскому солдату</a:t>
            </a:r>
            <a:endParaRPr lang="ru-RU" sz="1400" dirty="0"/>
          </a:p>
          <a:p>
            <a:pPr lvl="0">
              <a:lnSpc>
                <a:spcPts val="1500"/>
              </a:lnSpc>
            </a:pPr>
            <a:r>
              <a:rPr lang="ru-RU" sz="1400" u="sng" dirty="0">
                <a:hlinkClick r:id="rId26"/>
              </a:rPr>
              <a:t>Храм Воскресения Христова (Одинцовский район)</a:t>
            </a:r>
            <a:endParaRPr lang="ru-RU" sz="1400" dirty="0"/>
          </a:p>
          <a:p>
            <a:pPr>
              <a:lnSpc>
                <a:spcPts val="15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999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696144" y="1052736"/>
            <a:ext cx="741236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180701"/>
                </a:solidFill>
                <a:latin typeface="Open Sans"/>
              </a:rPr>
              <a:t>Памятники и</a:t>
            </a:r>
            <a:br>
              <a:rPr lang="ru-RU" b="1" dirty="0">
                <a:solidFill>
                  <a:srgbClr val="180701"/>
                </a:solidFill>
                <a:latin typeface="Open Sans"/>
              </a:rPr>
            </a:br>
            <a:r>
              <a:rPr lang="ru-RU" b="1" dirty="0">
                <a:solidFill>
                  <a:srgbClr val="180701"/>
                </a:solidFill>
                <a:latin typeface="Open Sans"/>
              </a:rPr>
              <a:t>мемориалы героям </a:t>
            </a:r>
            <a:br>
              <a:rPr lang="ru-RU" b="1" dirty="0">
                <a:solidFill>
                  <a:srgbClr val="180701"/>
                </a:solidFill>
                <a:latin typeface="Open Sans"/>
              </a:rPr>
            </a:br>
            <a:r>
              <a:rPr lang="ru-RU" b="1" dirty="0">
                <a:solidFill>
                  <a:srgbClr val="180701"/>
                </a:solidFill>
                <a:latin typeface="Open Sans"/>
              </a:rPr>
              <a:t>Великой Отечественной </a:t>
            </a:r>
            <a:br>
              <a:rPr lang="ru-RU" b="1" dirty="0">
                <a:solidFill>
                  <a:srgbClr val="180701"/>
                </a:solidFill>
                <a:latin typeface="Open Sans"/>
              </a:rPr>
            </a:br>
            <a:r>
              <a:rPr lang="ru-RU" b="1" dirty="0">
                <a:solidFill>
                  <a:srgbClr val="180701"/>
                </a:solidFill>
                <a:latin typeface="Open Sans"/>
              </a:rPr>
              <a:t>войны в России</a:t>
            </a:r>
            <a:br>
              <a:rPr lang="ru-RU" dirty="0">
                <a:solidFill>
                  <a:srgbClr val="180701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619672" y="3429000"/>
            <a:ext cx="6480720" cy="2386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2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167"/>
            <a:ext cx="8085584" cy="481811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180701"/>
                </a:solidFill>
                <a:effectLst/>
                <a:ea typeface="Times New Roman"/>
                <a:cs typeface="Times New Roman"/>
              </a:rPr>
              <a:t>      22 июня 1941 года, началась Великая Отечественная война. Победа в ней стала величайшим испытанием и величайшей гордостью для России. Память погибших воинов, тружеников тыла и мирных жителей увековечена в   многочисленных   мемориалах  на  территории </a:t>
            </a:r>
            <a:r>
              <a:rPr lang="ru-RU" sz="2400" dirty="0">
                <a:solidFill>
                  <a:srgbClr val="180701"/>
                </a:solidFill>
                <a:ea typeface="Times New Roman"/>
                <a:cs typeface="Times New Roman"/>
              </a:rPr>
              <a:t>нашей </a:t>
            </a:r>
            <a:r>
              <a:rPr lang="ru-RU" sz="2400" dirty="0">
                <a:solidFill>
                  <a:srgbClr val="180701"/>
                </a:solidFill>
                <a:effectLst/>
                <a:ea typeface="Times New Roman"/>
                <a:cs typeface="Times New Roman"/>
              </a:rPr>
              <a:t>страны.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180701"/>
                </a:solidFill>
                <a:ea typeface="Times New Roman"/>
                <a:cs typeface="Times New Roman"/>
              </a:rPr>
              <a:t>      </a:t>
            </a:r>
            <a:r>
              <a:rPr lang="ru-RU" sz="2400" b="1" dirty="0">
                <a:solidFill>
                  <a:srgbClr val="180701"/>
                </a:solidFill>
                <a:ea typeface="Times New Roman"/>
                <a:cs typeface="Times New Roman"/>
              </a:rPr>
              <a:t>К</a:t>
            </a:r>
            <a:r>
              <a:rPr lang="ru-RU" sz="2400" dirty="0">
                <a:solidFill>
                  <a:srgbClr val="180701"/>
                </a:solidFill>
                <a:ea typeface="Times New Roman"/>
                <a:cs typeface="Times New Roman"/>
              </a:rPr>
              <a:t>аждый из этих мемориалов можно посетить, возложить цветы и вспомнить павших в Великой Отечественной войне.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468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54" y="332656"/>
            <a:ext cx="8805817" cy="576064"/>
          </a:xfrm>
          <a:prstGeom prst="rect">
            <a:avLst/>
          </a:prstGeom>
        </p:spPr>
      </p:pic>
      <p:sp>
        <p:nvSpPr>
          <p:cNvPr id="31" name="Объект 30"/>
          <p:cNvSpPr>
            <a:spLocks noGrp="1"/>
          </p:cNvSpPr>
          <p:nvPr>
            <p:ph sz="quarter" idx="4"/>
          </p:nvPr>
        </p:nvSpPr>
        <p:spPr>
          <a:xfrm>
            <a:off x="3851920" y="1052736"/>
            <a:ext cx="4968552" cy="609329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dirty="0">
                <a:ea typeface="Calibri"/>
                <a:cs typeface="Times New Roman"/>
              </a:rPr>
              <a:t>       </a:t>
            </a:r>
            <a:r>
              <a:rPr lang="ru-RU" sz="4300" b="1" dirty="0">
                <a:ea typeface="Calibri"/>
                <a:cs typeface="Times New Roman"/>
              </a:rPr>
              <a:t>Э</a:t>
            </a:r>
            <a:r>
              <a:rPr lang="ru-RU" sz="4300" dirty="0">
                <a:ea typeface="Calibri"/>
                <a:cs typeface="Times New Roman"/>
              </a:rPr>
              <a:t>то самый известный мемориал посвященный Великой Отечественной Войне. Находится он на Мамаевом кургане в Волгограде (Сталинград). Здесь в жестоких боях в 1942-43 годах решалась судьба Сталинградской битвы, которая стала переломным событием во всей Великой Отечественной Войне. На вершине кургана развернулись ожесточенные схватки советских войск против немецких захватчиков, которые пытались овладеть стратегической высотой. В военных сводках она называлась «Высота 102».</a:t>
            </a:r>
            <a:r>
              <a:rPr lang="ru-RU" sz="4300" dirty="0">
                <a:solidFill>
                  <a:srgbClr val="222222"/>
                </a:solidFill>
                <a:effectLst/>
                <a:ea typeface="Calibri"/>
              </a:rPr>
              <a:t>  </a:t>
            </a:r>
          </a:p>
          <a:p>
            <a:pPr marL="0" indent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dirty="0">
                <a:solidFill>
                  <a:srgbClr val="222222"/>
                </a:solidFill>
                <a:ea typeface="Calibri"/>
                <a:cs typeface="Times New Roman"/>
              </a:rPr>
              <a:t>        </a:t>
            </a:r>
            <a:r>
              <a:rPr lang="ru-RU" sz="4300" b="1" dirty="0">
                <a:ea typeface="Calibri"/>
                <a:cs typeface="Times New Roman"/>
              </a:rPr>
              <a:t>С</a:t>
            </a:r>
            <a:r>
              <a:rPr lang="ru-RU" sz="4300" dirty="0">
                <a:ea typeface="Calibri"/>
                <a:cs typeface="Times New Roman"/>
              </a:rPr>
              <a:t> вершины Мамаева кургана отлично просматривались городские улицы, дома и заводы, а также Заволжье, где располагались советские войска и была организована переправа. За время боев высота много раз переходила из рук в руки, бои шли круглые сутки, и ежедневно уносили тысячи жизней. Курган пробыл в огне 135 суток. 26 января 1943 года начался последний штурм «Высоты 102», после которого советские войска разделили немецкую армию,  и спустя неделю она полностью капитулировала.</a:t>
            </a:r>
          </a:p>
          <a:p>
            <a:pPr marL="0" indent="0" algn="just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300" dirty="0">
                <a:ea typeface="Calibri"/>
                <a:cs typeface="Times New Roman"/>
              </a:rPr>
              <a:t>         </a:t>
            </a:r>
            <a:r>
              <a:rPr lang="ru-RU" sz="4300" b="1" dirty="0">
                <a:ea typeface="Calibri"/>
                <a:cs typeface="Times New Roman"/>
              </a:rPr>
              <a:t>С</a:t>
            </a:r>
            <a:r>
              <a:rPr lang="ru-RU" sz="4300" dirty="0">
                <a:ea typeface="Calibri"/>
                <a:cs typeface="Times New Roman"/>
              </a:rPr>
              <a:t>разу после окончания Сталинградской битвы было принято решение о создании грандиозного монумента в память павшим воинам-защитникам Сталинграда. Его строи-</a:t>
            </a:r>
            <a:r>
              <a:rPr lang="ru-RU" sz="4300" dirty="0" err="1">
                <a:ea typeface="Calibri"/>
                <a:cs typeface="Times New Roman"/>
              </a:rPr>
              <a:t>тельство</a:t>
            </a:r>
            <a:r>
              <a:rPr lang="ru-RU" sz="4300" dirty="0">
                <a:ea typeface="Calibri"/>
                <a:cs typeface="Times New Roman"/>
              </a:rPr>
              <a:t> началось в 1959 году, а торжественное открытие мемориала состоялось 15 октября 1967 года. От подножья восточного склона к вершине ведут 200 ступеней — они символизируют количество дней битвы, на площадях установлены памятники и барельефы, отражающие силу, отвагу и героизм защитников Сталинграда. В Зале Воинской славы горит Вечный огонь и несут вахту солдаты роты Почетного караула. </a:t>
            </a:r>
          </a:p>
          <a:p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39552" y="44624"/>
            <a:ext cx="8424936" cy="11521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000" b="1" cap="all" dirty="0">
                <a:solidFill>
                  <a:srgbClr val="222222"/>
                </a:solidFill>
                <a:effectLst/>
                <a:latin typeface="Arial"/>
                <a:ea typeface="Times New Roman"/>
                <a:cs typeface="Times New Roman"/>
              </a:rPr>
              <a:t>ПАМЯТНИК-АНСАМБЛЬ «ГЕРОЯМ СТАЛИНГРАДСКОЙ БИТВЫ»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402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20688"/>
            <a:ext cx="7200800" cy="57606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62670"/>
            <a:ext cx="5400600" cy="706090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2000" b="1" cap="all" dirty="0">
                <a:solidFill>
                  <a:srgbClr val="222222"/>
                </a:solidFill>
                <a:effectLst/>
                <a:latin typeface="Arial"/>
                <a:ea typeface="Times New Roman"/>
              </a:rPr>
              <a:t>СКУЛЬПТУРА «РОДИНА-МАТЬ ЗОВЕТ!» 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95536" y="1196752"/>
            <a:ext cx="5040560" cy="532859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</a:t>
            </a:r>
            <a:r>
              <a:rPr lang="ru-RU" sz="1400" dirty="0">
                <a:ea typeface="Calibri"/>
                <a:cs typeface="Times New Roman"/>
              </a:rPr>
              <a:t>Э</a:t>
            </a:r>
            <a:r>
              <a:rPr lang="ru-RU" sz="1400" b="0" dirty="0">
                <a:ea typeface="Calibri"/>
                <a:cs typeface="Times New Roman"/>
              </a:rPr>
              <a:t>то один из самых известных и величественных </a:t>
            </a:r>
            <a:r>
              <a:rPr lang="ru-RU" sz="1400" b="0" dirty="0" err="1">
                <a:ea typeface="Calibri"/>
                <a:cs typeface="Times New Roman"/>
              </a:rPr>
              <a:t>памят-ников</a:t>
            </a:r>
            <a:r>
              <a:rPr lang="ru-RU" sz="1400" b="0" dirty="0">
                <a:ea typeface="Calibri"/>
                <a:cs typeface="Times New Roman"/>
              </a:rPr>
              <a:t> монументального искусства, посвященных теме герои-</a:t>
            </a:r>
            <a:r>
              <a:rPr lang="ru-RU" sz="1400" b="0" dirty="0" err="1">
                <a:ea typeface="Calibri"/>
                <a:cs typeface="Times New Roman"/>
              </a:rPr>
              <a:t>ческого</a:t>
            </a:r>
            <a:r>
              <a:rPr lang="ru-RU" sz="1400" b="0" dirty="0">
                <a:ea typeface="Calibri"/>
                <a:cs typeface="Times New Roman"/>
              </a:rPr>
              <a:t> подвига советского народа в борьбе с </a:t>
            </a:r>
            <a:r>
              <a:rPr lang="ru-RU" sz="1400" b="0" dirty="0" err="1">
                <a:ea typeface="Calibri"/>
                <a:cs typeface="Times New Roman"/>
              </a:rPr>
              <a:t>фашистс</a:t>
            </a:r>
            <a:r>
              <a:rPr lang="ru-RU" sz="1400" b="0" dirty="0">
                <a:ea typeface="Calibri"/>
                <a:cs typeface="Times New Roman"/>
              </a:rPr>
              <a:t>-кими оккупантами.</a:t>
            </a:r>
            <a:r>
              <a:rPr lang="ru-RU" sz="1200" dirty="0">
                <a:solidFill>
                  <a:srgbClr val="202122"/>
                </a:solidFill>
                <a:latin typeface="Arial"/>
                <a:ea typeface="Calibri"/>
              </a:rPr>
              <a:t> </a:t>
            </a:r>
            <a:r>
              <a:rPr lang="ru-RU" sz="1400" b="0" dirty="0">
                <a:solidFill>
                  <a:prstClr val="black"/>
                </a:solidFill>
                <a:ea typeface="Calibri"/>
                <a:cs typeface="Times New Roman"/>
              </a:rPr>
              <a:t>Родина-Мать </a:t>
            </a:r>
            <a:r>
              <a:rPr lang="ru-RU" sz="1400" b="0" dirty="0">
                <a:ea typeface="Calibri"/>
                <a:cs typeface="Times New Roman"/>
              </a:rPr>
              <a:t>центральный фрагмент мемориального комплекса «Героям сталинградской битвы» на Мамаевом кургане в Волгограде (Сталинград).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ea typeface="Calibri"/>
                <a:cs typeface="Times New Roman"/>
              </a:rPr>
              <a:t>      С</a:t>
            </a:r>
            <a:r>
              <a:rPr lang="ru-RU" sz="1400" b="0" dirty="0">
                <a:ea typeface="Calibri"/>
                <a:cs typeface="Times New Roman"/>
              </a:rPr>
              <a:t>кульптура - обобщенный образ Родины. Она господствует не только над курганом, но и над городом, и видна на десятки километров. В стремительном порыве, с мечом в руке, Родина-Мать призывает своих сыновей к дальнейшему наступлению и окончательному разгрому врага. </a:t>
            </a:r>
          </a:p>
          <a:p>
            <a:pPr algn="just"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</a:t>
            </a:r>
            <a:r>
              <a:rPr lang="ru-RU" sz="1400" dirty="0">
                <a:ea typeface="Calibri"/>
                <a:cs typeface="Times New Roman"/>
              </a:rPr>
              <a:t>А</a:t>
            </a:r>
            <a:r>
              <a:rPr lang="ru-RU" sz="1400" b="0" dirty="0">
                <a:ea typeface="Calibri"/>
                <a:cs typeface="Times New Roman"/>
              </a:rPr>
              <a:t>втор памятника - скульптор Евгений Викторович Вучетич. Статуя «Родина-Мать зовёт!» занимает 11 место в книге рекордов Гиннеса как одна из самых высоких статуй-памятников мира. Ее высота 85 метров с мечом, общий вес - более 8 тысяч тонн. </a:t>
            </a:r>
          </a:p>
          <a:p>
            <a:pPr algn="just"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«</a:t>
            </a:r>
            <a:r>
              <a:rPr lang="ru-RU" sz="1400" dirty="0">
                <a:ea typeface="Calibri"/>
                <a:cs typeface="Times New Roman"/>
              </a:rPr>
              <a:t>Р</a:t>
            </a:r>
            <a:r>
              <a:rPr lang="ru-RU" sz="1400" b="0" dirty="0">
                <a:ea typeface="Calibri"/>
                <a:cs typeface="Times New Roman"/>
              </a:rPr>
              <a:t>одина-Мать зовёт!» является второй частью триптиха «Меч Победы», состоящего из монументов «Тыл - фронту» в Магнитогорске и «Воин-освободитель» в берлинском </a:t>
            </a:r>
            <a:r>
              <a:rPr lang="ru-RU" sz="1400" b="0" dirty="0" err="1">
                <a:ea typeface="Calibri"/>
                <a:cs typeface="Times New Roman"/>
              </a:rPr>
              <a:t>Трептов</a:t>
            </a:r>
            <a:r>
              <a:rPr lang="ru-RU" sz="1400" b="0" dirty="0">
                <a:ea typeface="Calibri"/>
                <a:cs typeface="Times New Roman"/>
              </a:rPr>
              <a:t>-парке. По идеи авторов  меч, выкованный на берегу Урала, поднимает Родина-Мать в Сталинграде, а опускает его уже солдат в Берлине после Победы. </a:t>
            </a:r>
          </a:p>
        </p:txBody>
      </p:sp>
    </p:spTree>
    <p:extLst>
      <p:ext uri="{BB962C8B-B14F-4D97-AF65-F5344CB8AC3E}">
        <p14:creationId xmlns:p14="http://schemas.microsoft.com/office/powerpoint/2010/main" val="154924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5" y="404664"/>
            <a:ext cx="88947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25875" y="341139"/>
            <a:ext cx="4222589" cy="706090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ПАМЯТНИК «ТЫЛ - ФРОНТУ» 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139952" y="764704"/>
            <a:ext cx="4680520" cy="4536504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  </a:t>
            </a:r>
            <a:r>
              <a:rPr lang="ru-RU" sz="1400" dirty="0">
                <a:ea typeface="Calibri"/>
                <a:cs typeface="Times New Roman"/>
              </a:rPr>
              <a:t>П</a:t>
            </a:r>
            <a:r>
              <a:rPr lang="ru-RU" sz="1400" b="0" dirty="0">
                <a:ea typeface="Calibri"/>
                <a:cs typeface="Times New Roman"/>
              </a:rPr>
              <a:t>ятнадцатиметровый памятник расположен на холме в городе Магнитогорске и представляет собой </a:t>
            </a:r>
            <a:r>
              <a:rPr lang="ru-RU" sz="1400" b="0" dirty="0" err="1">
                <a:ea typeface="Calibri"/>
                <a:cs typeface="Times New Roman"/>
              </a:rPr>
              <a:t>двухфи-гурную</a:t>
            </a:r>
            <a:r>
              <a:rPr lang="ru-RU" sz="1400" b="0" dirty="0">
                <a:ea typeface="Calibri"/>
                <a:cs typeface="Times New Roman"/>
              </a:rPr>
              <a:t> композицию - рабочий передает солдату меч. Рабочий смотрит в сторону металлургического комбината, а воин - на запад, где проходили военные действия. Рядом установлен каменный цветок из карельского гранита с Вечным огнём.  </a:t>
            </a: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Магнитогорск выбран для установки монумента не случайно. Трудно переоценить трудовой подвиг </a:t>
            </a:r>
            <a:r>
              <a:rPr lang="ru-RU" sz="1400" b="0" dirty="0" err="1">
                <a:ea typeface="Calibri"/>
                <a:cs typeface="Times New Roman"/>
              </a:rPr>
              <a:t>легендар</a:t>
            </a:r>
            <a:r>
              <a:rPr lang="ru-RU" sz="1400" b="0" dirty="0">
                <a:ea typeface="Calibri"/>
                <a:cs typeface="Times New Roman"/>
              </a:rPr>
              <a:t>-ной Магнитки в годы Великой Отечественной войны. Из магнитогорской стали был изготовлен каждый третий снаряд, а каждый второй танк был "одет" в </a:t>
            </a:r>
            <a:r>
              <a:rPr lang="ru-RU" sz="1400" b="0" dirty="0" err="1">
                <a:ea typeface="Calibri"/>
                <a:cs typeface="Times New Roman"/>
              </a:rPr>
              <a:t>магнито</a:t>
            </a:r>
            <a:r>
              <a:rPr lang="ru-RU" sz="1400" b="0" dirty="0">
                <a:ea typeface="Calibri"/>
                <a:cs typeface="Times New Roman"/>
              </a:rPr>
              <a:t>-горскую броню. Героизм в тылу приравнен воинскому подвигу: только совместными усилиями тыла и фронта была одержана величайшая Победа.</a:t>
            </a: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    </a:t>
            </a:r>
            <a:r>
              <a:rPr lang="ru-RU" sz="1400" b="0" dirty="0">
                <a:solidFill>
                  <a:prstClr val="black"/>
                </a:solidFill>
                <a:ea typeface="Calibri"/>
                <a:cs typeface="Times New Roman"/>
              </a:rPr>
              <a:t>«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Т</a:t>
            </a:r>
            <a:r>
              <a:rPr lang="ru-RU" sz="1400" b="0" dirty="0">
                <a:solidFill>
                  <a:prstClr val="black"/>
                </a:solidFill>
                <a:ea typeface="Calibri"/>
                <a:cs typeface="Times New Roman"/>
              </a:rPr>
              <a:t>ыл - фронту» - первый монумент триптиха «Меч Победы». Идея композиции такова: меч как символ победы над врагом был выкован тружениками тыла на Урале,   поднят   на   защиту   Родины   на   берегу   Волге   и 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b="0" dirty="0">
                <a:solidFill>
                  <a:prstClr val="black"/>
                </a:solidFill>
                <a:ea typeface="Calibri"/>
                <a:cs typeface="Times New Roman"/>
              </a:rPr>
              <a:t>                       победно опущен в столице Германии. </a:t>
            </a:r>
            <a:r>
              <a:rPr lang="ru-RU" sz="1400" b="0" dirty="0">
                <a:ea typeface="Calibri"/>
                <a:cs typeface="Times New Roman"/>
              </a:rPr>
              <a:t>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301208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00"/>
              </a:lnSpc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>      У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дивительно, но по хронологии памятники были выполнены в обратной последователь-</a:t>
            </a:r>
            <a:r>
              <a:rPr lang="ru-RU" sz="1400" dirty="0" err="1">
                <a:solidFill>
                  <a:prstClr val="black"/>
                </a:solidFill>
                <a:ea typeface="Calibri"/>
                <a:cs typeface="Times New Roman"/>
              </a:rPr>
              <a:t>ности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. «Воин-освободитель» был установлен в Берлине 8 мая 1949 года. «Родину-мать» завершили 15 октября 1967, а "Тыл-фронту" открыли только 29 июня 1979 году.</a:t>
            </a:r>
          </a:p>
        </p:txBody>
      </p:sp>
    </p:spTree>
    <p:extLst>
      <p:ext uri="{BB962C8B-B14F-4D97-AF65-F5344CB8AC3E}">
        <p14:creationId xmlns:p14="http://schemas.microsoft.com/office/powerpoint/2010/main" val="252763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65785"/>
            <a:ext cx="6621264" cy="52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06742" y="410836"/>
            <a:ext cx="5657746" cy="6419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МУЗЕЙ-ЗАПОВЕДНИК «ПРОХОРОВСКОЕ ПОЛЕ»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95536" y="3140968"/>
            <a:ext cx="8374772" cy="3456384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</a:t>
            </a:r>
            <a:r>
              <a:rPr lang="ru-RU" sz="1400" dirty="0">
                <a:ea typeface="Calibri"/>
                <a:cs typeface="Times New Roman"/>
              </a:rPr>
              <a:t> В </a:t>
            </a:r>
            <a:r>
              <a:rPr lang="ru-RU" sz="1400" b="0" dirty="0">
                <a:ea typeface="Calibri"/>
                <a:cs typeface="Times New Roman"/>
              </a:rPr>
              <a:t>Белгородской области в окрестности железнодорожной станции Прохоровка 12 июля 1943 году произошло самое крупное в истории танковое сражение. В кровопролитной битве сошлись более 1500 танков Красной Армии и фашистских захватчиков. Этот бой переломил ход Курской битвы и Второй мировой войны в целом. В память о «</a:t>
            </a:r>
            <a:r>
              <a:rPr lang="ru-RU" sz="1400" b="0" dirty="0" err="1">
                <a:ea typeface="Calibri"/>
                <a:cs typeface="Times New Roman"/>
              </a:rPr>
              <a:t>Прохоровском</a:t>
            </a:r>
            <a:r>
              <a:rPr lang="ru-RU" sz="1400" b="0" dirty="0">
                <a:ea typeface="Calibri"/>
                <a:cs typeface="Times New Roman"/>
              </a:rPr>
              <a:t> сражении» был создан музей-заповедник «</a:t>
            </a:r>
            <a:r>
              <a:rPr lang="ru-RU" sz="1400" b="0" dirty="0" err="1">
                <a:ea typeface="Calibri"/>
                <a:cs typeface="Times New Roman"/>
              </a:rPr>
              <a:t>Прохоровское</a:t>
            </a:r>
            <a:r>
              <a:rPr lang="ru-RU" sz="1400" b="0" dirty="0">
                <a:ea typeface="Calibri"/>
                <a:cs typeface="Times New Roman"/>
              </a:rPr>
              <a:t> поле». </a:t>
            </a: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</a:t>
            </a:r>
            <a:r>
              <a:rPr lang="ru-RU" sz="1400" dirty="0">
                <a:ea typeface="Calibri"/>
                <a:cs typeface="Times New Roman"/>
              </a:rPr>
              <a:t>З</a:t>
            </a:r>
            <a:r>
              <a:rPr lang="ru-RU" sz="1400" b="0" dirty="0">
                <a:ea typeface="Calibri"/>
                <a:cs typeface="Times New Roman"/>
              </a:rPr>
              <a:t>десь реконструирован наблюдательный пункт, из которого отдавал приказы генерал Павел Ротмистров, командующий 5-й гвардейской танковой армией. Памятный знак в излучине реки </a:t>
            </a:r>
            <a:r>
              <a:rPr lang="ru-RU" sz="1400" b="0" dirty="0" err="1">
                <a:ea typeface="Calibri"/>
                <a:cs typeface="Times New Roman"/>
              </a:rPr>
              <a:t>Псёл</a:t>
            </a:r>
            <a:r>
              <a:rPr lang="ru-RU" sz="1400" b="0" dirty="0">
                <a:ea typeface="Calibri"/>
                <a:cs typeface="Times New Roman"/>
              </a:rPr>
              <a:t> установлен в честь подвига старшего лейтенанта Павла </a:t>
            </a:r>
            <a:r>
              <a:rPr lang="ru-RU" sz="1400" b="0" dirty="0" err="1">
                <a:ea typeface="Calibri"/>
                <a:cs typeface="Times New Roman"/>
              </a:rPr>
              <a:t>Шпетного</a:t>
            </a:r>
            <a:r>
              <a:rPr lang="ru-RU" sz="1400" b="0" dirty="0">
                <a:ea typeface="Calibri"/>
                <a:cs typeface="Times New Roman"/>
              </a:rPr>
              <a:t>. Все девять человек входивших в его взвод, погибли, подбив при этом семь вражеских танков. </a:t>
            </a: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</a:t>
            </a:r>
            <a:r>
              <a:rPr lang="ru-RU" sz="1400" dirty="0">
                <a:ea typeface="Calibri"/>
                <a:cs typeface="Times New Roman"/>
              </a:rPr>
              <a:t>В </a:t>
            </a:r>
            <a:r>
              <a:rPr lang="ru-RU" sz="1400" b="0" dirty="0">
                <a:ea typeface="Calibri"/>
                <a:cs typeface="Times New Roman"/>
              </a:rPr>
              <a:t>2010 году в Прохоровке был открыт музей боевой славы "Третье ратное поле России". Главным памятником мемориала является 59-метровая Звонница с колоколом, который бьет трижды в час, напоминая об исторической роли трех ратных полей: Куликовского, Бородинского и </a:t>
            </a:r>
            <a:r>
              <a:rPr lang="ru-RU" sz="1400" b="0" dirty="0" err="1">
                <a:ea typeface="Calibri"/>
                <a:cs typeface="Times New Roman"/>
              </a:rPr>
              <a:t>Прохоровского</a:t>
            </a:r>
            <a:r>
              <a:rPr lang="ru-RU" sz="1400" b="0" dirty="0">
                <a:ea typeface="Calibri"/>
                <a:cs typeface="Times New Roman"/>
              </a:rPr>
              <a:t>. А архитектурной доминантой комплекса является храм во имя святых </a:t>
            </a:r>
            <a:r>
              <a:rPr lang="ru-RU" sz="1400" b="0" dirty="0" err="1">
                <a:ea typeface="Calibri"/>
                <a:cs typeface="Times New Roman"/>
              </a:rPr>
              <a:t>первоверховных</a:t>
            </a:r>
            <a:r>
              <a:rPr lang="ru-RU" sz="1400" b="0" dirty="0">
                <a:ea typeface="Calibri"/>
                <a:cs typeface="Times New Roman"/>
              </a:rPr>
              <a:t> апостолов Петра и Павла, на стенах которого нанесены имена 7382 воинов, погибших в этих кровопролитных боях.</a:t>
            </a:r>
          </a:p>
        </p:txBody>
      </p:sp>
    </p:spTree>
    <p:extLst>
      <p:ext uri="{BB962C8B-B14F-4D97-AF65-F5344CB8AC3E}">
        <p14:creationId xmlns:p14="http://schemas.microsoft.com/office/powerpoint/2010/main" val="154953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8964488" cy="61068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5657746" cy="6419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a typeface="Calibri"/>
                <a:cs typeface="Times New Roman"/>
              </a:rPr>
              <a:t>МОГИЛА НЕИЗВЕСТНОГО СОЛДАТА В МОСКВЕ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23528" y="1052736"/>
            <a:ext cx="8496944" cy="1296144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  </a:t>
            </a:r>
            <a:r>
              <a:rPr lang="ru-RU" sz="1400" dirty="0">
                <a:ea typeface="Calibri"/>
                <a:cs typeface="Times New Roman"/>
              </a:rPr>
              <a:t>М</a:t>
            </a:r>
            <a:r>
              <a:rPr lang="ru-RU" sz="1400" b="0" dirty="0">
                <a:ea typeface="Calibri"/>
                <a:cs typeface="Times New Roman"/>
              </a:rPr>
              <a:t>емориал открыт в мае 1967 года после захоронения у Кремлевской стены праха неизвестного солдата, погибшего в битве за Москву. Останки были перенесены из братской могилы на 41 км Ленинградского шоссе. </a:t>
            </a:r>
          </a:p>
          <a:p>
            <a:pPr lvl="0" algn="just">
              <a:lnSpc>
                <a:spcPts val="1500"/>
              </a:lnSpc>
            </a:pPr>
            <a:r>
              <a:rPr lang="ru-RU" sz="1400" b="0" dirty="0">
                <a:ea typeface="Calibri"/>
                <a:cs typeface="Times New Roman"/>
              </a:rPr>
              <a:t>           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С</a:t>
            </a:r>
            <a:r>
              <a:rPr lang="ru-RU" sz="1400" b="0" dirty="0">
                <a:solidFill>
                  <a:prstClr val="black"/>
                </a:solidFill>
                <a:ea typeface="Calibri"/>
                <a:cs typeface="Times New Roman"/>
              </a:rPr>
              <a:t>кульптурная композиция была исполнена советским скульптором-монументалистом Николаем Томским.  Памятник  состоит  из  надгробной  плиты,  покрытой  бронзовым  боевым  знаменем,  на котором 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ru-RU" sz="1400" b="0" dirty="0">
              <a:ea typeface="Calibri"/>
              <a:cs typeface="Times New Roman"/>
            </a:endParaRPr>
          </a:p>
        </p:txBody>
      </p:sp>
      <p:sp>
        <p:nvSpPr>
          <p:cNvPr id="7" name="Текст 7"/>
          <p:cNvSpPr>
            <a:spLocks noGrp="1"/>
          </p:cNvSpPr>
          <p:nvPr>
            <p:ph type="body" sz="quarter" idx="3"/>
          </p:nvPr>
        </p:nvSpPr>
        <p:spPr>
          <a:xfrm>
            <a:off x="323528" y="1484784"/>
            <a:ext cx="6354960" cy="1872208"/>
          </a:xfrm>
        </p:spPr>
        <p:txBody>
          <a:bodyPr>
            <a:noAutofit/>
          </a:bodyPr>
          <a:lstStyle/>
          <a:p>
            <a:pPr lvl="0" algn="just">
              <a:lnSpc>
                <a:spcPts val="1500"/>
              </a:lnSpc>
            </a:pPr>
            <a:r>
              <a:rPr lang="ru-RU" sz="1400" b="0" dirty="0">
                <a:solidFill>
                  <a:prstClr val="black"/>
                </a:solidFill>
                <a:ea typeface="Calibri"/>
                <a:cs typeface="Times New Roman"/>
              </a:rPr>
              <a:t>лежат </a:t>
            </a:r>
            <a:r>
              <a:rPr lang="ru-RU" sz="1400" b="0" dirty="0">
                <a:ea typeface="Calibri"/>
                <a:cs typeface="Times New Roman"/>
              </a:rPr>
              <a:t>солдатская каска и лавровая ветвь. А в центре горит Вечный огонь славы, привезенный с Марсова поля. Рядом расположена надпись "Имя твоё неизвестно, подвиг твой бессмертен". Так же композиционной составляющей мемориала является гранитная аллея со специальными блоками, где                            хранятся капсулы с землей из городов-героев.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ru-RU" sz="1400" b="0" dirty="0">
              <a:ea typeface="Calibri"/>
              <a:cs typeface="Times New Roman"/>
            </a:endParaRP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3"/>
          </p:nvPr>
        </p:nvSpPr>
        <p:spPr>
          <a:xfrm>
            <a:off x="323528" y="2996952"/>
            <a:ext cx="5760640" cy="1152128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        </a:t>
            </a:r>
            <a:r>
              <a:rPr lang="ru-RU" sz="1400" dirty="0">
                <a:ea typeface="Calibri"/>
                <a:cs typeface="Times New Roman"/>
              </a:rPr>
              <a:t>С</a:t>
            </a:r>
            <a:r>
              <a:rPr lang="ru-RU" sz="1400" b="0" dirty="0">
                <a:ea typeface="Calibri"/>
                <a:cs typeface="Times New Roman"/>
              </a:rPr>
              <a:t> 1997 года на Могиле Неизвестного Солдата военнослужащие Президентского полка каждый час сменяют друг друга, неся службу в почетном карауле поста №1. Спустя два года мемориальный комплекс получил официальный статус  Общенационального мемориала 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b="0" dirty="0">
                <a:ea typeface="Calibri"/>
                <a:cs typeface="Times New Roman"/>
              </a:rPr>
              <a:t>воинской славы РФ.  </a:t>
            </a:r>
          </a:p>
        </p:txBody>
      </p:sp>
    </p:spTree>
    <p:extLst>
      <p:ext uri="{BB962C8B-B14F-4D97-AF65-F5344CB8AC3E}">
        <p14:creationId xmlns:p14="http://schemas.microsoft.com/office/powerpoint/2010/main" val="252251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051720" y="260648"/>
            <a:ext cx="6768752" cy="4176464"/>
          </a:xfrm>
        </p:spPr>
        <p:txBody>
          <a:bodyPr>
            <a:no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400" b="0" dirty="0"/>
              <a:t>         Это памятник мужеству и стойкости советских солдат, проявленных в годы Великой Отечественной Войны в сражениях с немецко-фашистскими захватчиками. Расположен он в Болховском районе Орловской области. В начале войны в регионе расположился опорный пункт группировки фашистских войск. </a:t>
            </a:r>
          </a:p>
          <a:p>
            <a:pPr algn="just"/>
            <a:r>
              <a:rPr lang="ru-RU" sz="1400" b="0" dirty="0"/>
              <a:t>         В 1942 году была проведена Болховская операция. После наступления советские войска смогли продвинуться на 20 км, однако потом остановились. Это не позволило противнику перекинуть силы на Сталинградскую битву. Сражения проходили в пойме рек Оки и </a:t>
            </a:r>
            <a:r>
              <a:rPr lang="ru-RU" sz="1400" b="0" dirty="0" err="1"/>
              <a:t>Зуши</a:t>
            </a:r>
            <a:r>
              <a:rPr lang="ru-RU" sz="1400" b="0" dirty="0"/>
              <a:t> на участке от </a:t>
            </a:r>
            <a:r>
              <a:rPr lang="ru-RU" sz="1400" b="0" dirty="0" err="1"/>
              <a:t>Болхова</a:t>
            </a:r>
            <a:r>
              <a:rPr lang="ru-RU" sz="1400" b="0" dirty="0"/>
              <a:t> до Новосиля. Точное число погибших </a:t>
            </a:r>
            <a:r>
              <a:rPr lang="ru-RU" sz="1400" b="0" dirty="0" err="1"/>
              <a:t>неиз-вестно</a:t>
            </a:r>
            <a:r>
              <a:rPr lang="ru-RU" sz="1400" b="0" dirty="0"/>
              <a:t>. По некоторым данным оно составляет несколько сотен тысяч. </a:t>
            </a:r>
          </a:p>
          <a:p>
            <a:pPr algn="just"/>
            <a:r>
              <a:rPr lang="ru-RU" sz="1400" b="0" dirty="0"/>
              <a:t>          Мемориальный ансамбль состоит из двух частей: памятника павшим воинам, в виде 15-метровой пирамиды, и площади траурных церемоний с двумя братскими могилами, на которых установлен памятник "Вечный огонь славы" и 9-метровый обелиск. Мемориальный комплекс открыт 16 сентября 1970 года.</a:t>
            </a:r>
          </a:p>
          <a:p>
            <a:pPr lvl="0" algn="just">
              <a:lnSpc>
                <a:spcPts val="1500"/>
              </a:lnSpc>
            </a:pPr>
            <a:endParaRPr lang="ru-RU" sz="1400" b="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ru-RU" sz="1400" b="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7841"/>
            <a:ext cx="6621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55976" y="338828"/>
            <a:ext cx="4392488" cy="6419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02122"/>
                </a:solidFill>
                <a:latin typeface="Arial"/>
                <a:ea typeface="Calibri"/>
              </a:rPr>
              <a:t>КРИВЦОВСКИЙ МЕМОРИАЛ</a:t>
            </a:r>
            <a:r>
              <a:rPr lang="ru-RU" sz="2000" dirty="0">
                <a:solidFill>
                  <a:srgbClr val="202122"/>
                </a:solidFill>
                <a:latin typeface="Arial"/>
                <a:ea typeface="Calibri"/>
              </a:rPr>
              <a:t> 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392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563888" y="1196752"/>
            <a:ext cx="5328592" cy="5184576"/>
          </a:xfrm>
        </p:spPr>
        <p:txBody>
          <a:bodyPr>
            <a:noAutofit/>
          </a:bodyPr>
          <a:lstStyle/>
          <a:p>
            <a:pPr algn="just">
              <a:lnSpc>
                <a:spcPts val="1600"/>
              </a:lnSpc>
            </a:pPr>
            <a:r>
              <a:rPr lang="ru-RU" sz="1400" b="0" dirty="0"/>
              <a:t>         </a:t>
            </a:r>
            <a:r>
              <a:rPr lang="ru-RU" sz="1400" dirty="0"/>
              <a:t>М</a:t>
            </a:r>
            <a:r>
              <a:rPr lang="ru-RU" sz="1400" b="0" dirty="0"/>
              <a:t>емориал  </a:t>
            </a:r>
            <a:r>
              <a:rPr lang="ru-RU" sz="1400" dirty="0"/>
              <a:t>«Защитникам советского Заполярья в годы Великой Отечественной Войны 1941-1945 гг.» </a:t>
            </a:r>
            <a:r>
              <a:rPr lang="ru-RU" sz="1400" b="0" dirty="0"/>
              <a:t>Был заложен в 1969 году на сопке Зеленый Мыс, где располагались зенитные батареи, оборонявшие город от воздушных налетов. Мурманская область - единственный регион, где враг не прошел более чем на 30 км от государственной границы. И самые ожесточенные бои шли в на правом берегу реки Западная Лица в «Долине смерти», позже переименованной в «Долину Славы». До сих пор нет точных данных о количестве погибших при защите региона. </a:t>
            </a:r>
          </a:p>
          <a:p>
            <a:pPr algn="just">
              <a:lnSpc>
                <a:spcPts val="1600"/>
              </a:lnSpc>
            </a:pPr>
            <a:r>
              <a:rPr lang="ru-RU" sz="1400" b="0" dirty="0"/>
              <a:t>         </a:t>
            </a:r>
            <a:r>
              <a:rPr lang="ru-RU" sz="1400" dirty="0"/>
              <a:t>О</a:t>
            </a:r>
            <a:r>
              <a:rPr lang="ru-RU" sz="1400" b="0" dirty="0"/>
              <a:t>сновной в мемориале является фигура солдата в плащ-палатке, с автоматом за плечом. Высота монумента 42 метра, вес полой внутри скульптуры более 5 тысяч тонн. Статуя «Алёши» уступает по высоте в России лишь волгоградской статуе «Родина-мать». Памятник относится к одним из высочайших в России.</a:t>
            </a:r>
          </a:p>
          <a:p>
            <a:pPr algn="just">
              <a:lnSpc>
                <a:spcPts val="1600"/>
              </a:lnSpc>
            </a:pPr>
            <a:r>
              <a:rPr lang="ru-RU" sz="1400" b="0" dirty="0"/>
              <a:t>          </a:t>
            </a:r>
            <a:r>
              <a:rPr lang="ru-RU" sz="1400" dirty="0"/>
              <a:t>В</a:t>
            </a:r>
            <a:r>
              <a:rPr lang="ru-RU" sz="1400" b="0" dirty="0"/>
              <a:t>згляд воина устремлен на запад, в сторону «Долины Славы», где во время Великой Отечественной войны проходили наиболее ожесточённые бои на подступах к Мурманску. Перед монументом располагается подиум «Вечный огонь». Чуть выше, рядом с фигурой солдата - покатая трёхгранная пирамида. По замыслу авторов - это приспущенное в знак скорби по павшим воинам боевое знамя. У подножия памятника замурованы две капсулы. Одна с морской водой с места героической гибели легендарного корабля «Туман», другая - с землёй из «Долины </a:t>
            </a:r>
          </a:p>
          <a:p>
            <a:pPr algn="just">
              <a:lnSpc>
                <a:spcPts val="1600"/>
              </a:lnSpc>
            </a:pPr>
            <a:r>
              <a:rPr lang="ru-RU" sz="1400" b="0" dirty="0"/>
              <a:t>Славы» и из района боёв на рубеже </a:t>
            </a:r>
            <a:r>
              <a:rPr lang="ru-RU" sz="1400" b="0" dirty="0" err="1"/>
              <a:t>Верман</a:t>
            </a:r>
            <a:r>
              <a:rPr lang="ru-RU" sz="1400" b="0" dirty="0"/>
              <a:t>.</a:t>
            </a:r>
            <a:endParaRPr lang="ru-RU" sz="1400" b="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endParaRPr lang="ru-RU" sz="1400" b="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97841"/>
            <a:ext cx="6621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95936" y="338828"/>
            <a:ext cx="4968552" cy="6419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/>
              <a:t>ПАМЯТНИК «АЛЁША» В МУРМАНСКЕ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089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3459</TotalTime>
  <Words>3056</Words>
  <Application>Microsoft Office PowerPoint</Application>
  <PresentationFormat>Экран (4:3)</PresentationFormat>
  <Paragraphs>112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Times New Roman</vt:lpstr>
      <vt:lpstr>Тема Office</vt:lpstr>
      <vt:lpstr>Памятники  и мемориалы героям  Великой Отечественной  войны в России </vt:lpstr>
      <vt:lpstr>Презентация PowerPoint</vt:lpstr>
      <vt:lpstr>ПАМЯТНИК-АНСАМБЛЬ «ГЕРОЯМ СТАЛИНГРАДСКОЙ БИТВЫ»</vt:lpstr>
      <vt:lpstr>СКУЛЬПТУРА «РОДИНА-МАТЬ ЗОВЕТ!» </vt:lpstr>
      <vt:lpstr>ПАМЯТНИК «ТЫЛ - ФРОНТУ» </vt:lpstr>
      <vt:lpstr>МУЗЕЙ-ЗАПОВЕДНИК «ПРОХОРОВСКОЕ ПОЛЕ»</vt:lpstr>
      <vt:lpstr>МОГИЛА НЕИЗВЕСТНОГО СОЛДАТА В МОСКВЕ</vt:lpstr>
      <vt:lpstr>КРИВЦОВСКИЙ МЕМОРИАЛ </vt:lpstr>
      <vt:lpstr>ПАМЯТНИК «АЛЁША» В МУРМАНСКЕ</vt:lpstr>
      <vt:lpstr>ПАРК ПОБЕДЫ НА  ПОКЛОННОЙ ГОРЕ В МОСКВЕ</vt:lpstr>
      <vt:lpstr>«МОНУМЕНТ ПОБЕДЫ» НА ПОКЛОННОЙ ГОРЕ</vt:lpstr>
      <vt:lpstr>МЕМОРИАЛ «ГЕРОЯМ-ПАНФИЛОВЦАМ» («Подвигу 28»)</vt:lpstr>
      <vt:lpstr>ПИСКАРЁВСКОЕ МЕМОРИАЛЬНОЕ КЛАДБИЩЕ </vt:lpstr>
      <vt:lpstr>РЖЕВСКИЙ МЕМОРИАЛ СОВЕТСКОМУ СОЛДАТУ </vt:lpstr>
      <vt:lpstr>ХРАМ ВОСКРЕСЕНИЯ ХРИСТОВА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 Иннокентьевна Демина</cp:lastModifiedBy>
  <cp:revision>197</cp:revision>
  <dcterms:created xsi:type="dcterms:W3CDTF">2020-08-14T20:36:08Z</dcterms:created>
  <dcterms:modified xsi:type="dcterms:W3CDTF">2025-04-14T17:05:21Z</dcterms:modified>
</cp:coreProperties>
</file>