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5" r:id="rId4"/>
    <p:sldId id="26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D3154-975A-4EA4-95F9-B0891FBBEEF4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E3468-ABC4-4892-A759-8BA5D260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4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3468-ABC4-4892-A759-8BA5D26087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6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A2-6710-4BAA-A500-0DB1251D952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AC17-6617-4F9A-BEC6-BC65CD9FE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8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A2-6710-4BAA-A500-0DB1251D952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AC17-6617-4F9A-BEC6-BC65CD9FE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8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14BD7A2-6710-4BAA-A500-0DB1251D952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BDCAC17-6617-4F9A-BEC6-BC65CD9FE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7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A2-6710-4BAA-A500-0DB1251D952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AC17-6617-4F9A-BEC6-BC65CD9FE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9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4BD7A2-6710-4BAA-A500-0DB1251D952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DCAC17-6617-4F9A-BEC6-BC65CD9FE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71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A2-6710-4BAA-A500-0DB1251D952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AC17-6617-4F9A-BEC6-BC65CD9FE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73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A2-6710-4BAA-A500-0DB1251D952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AC17-6617-4F9A-BEC6-BC65CD9FE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70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A2-6710-4BAA-A500-0DB1251D952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AC17-6617-4F9A-BEC6-BC65CD9FE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1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A2-6710-4BAA-A500-0DB1251D952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AC17-6617-4F9A-BEC6-BC65CD9FE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1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A2-6710-4BAA-A500-0DB1251D952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AC17-6617-4F9A-BEC6-BC65CD9FE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1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A2-6710-4BAA-A500-0DB1251D952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AC17-6617-4F9A-BEC6-BC65CD9FE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14BD7A2-6710-4BAA-A500-0DB1251D952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BDCAC17-6617-4F9A-BEC6-BC65CD9FE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954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demo=2&amp;base=LAW&amp;n=434684&amp;dst=100272&amp;field=134&amp;date=23.06.2023" TargetMode="External"/><Relationship Id="rId2" Type="http://schemas.openxmlformats.org/officeDocument/2006/relationships/hyperlink" Target="https://login.consultant.ru/link/?req=doc&amp;demo=2&amp;base=LAW&amp;n=421013&amp;dst=100444&amp;field=134&amp;date=23.06.202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n.consultant.ru/link/?req=doc&amp;demo=2&amp;base=LAW&amp;n=421013&amp;dst=100445&amp;field=134&amp;date=23.06.202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#p7"/><Relationship Id="rId2" Type="http://schemas.openxmlformats.org/officeDocument/2006/relationships/hyperlink" Target="https://login.consultant.ru/link/?req=doc&amp;demo=2&amp;base=LAW&amp;n=438467&amp;dst=153&amp;field=134&amp;date=23.06.202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n.consultant.ru/link/?req=doc&amp;demo=2&amp;base=LAW&amp;n=113657&amp;dst=100010&amp;field=134&amp;date=23.06.202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demo=2&amp;base=LAW&amp;n=154768&amp;dst=100021&amp;field=134&amp;date=23.06.2023" TargetMode="External"/><Relationship Id="rId2" Type="http://schemas.openxmlformats.org/officeDocument/2006/relationships/hyperlink" Target="https://login.consultant.ru/link/?req=doc&amp;demo=2&amp;base=LAW&amp;n=446060&amp;date=23.06.202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Права и обязанности родителей</a:t>
            </a:r>
            <a:endParaRPr lang="ru-RU" sz="54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59" y="4031419"/>
            <a:ext cx="11319218" cy="1613243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Учитель 2 А класса Демина Т.И.</a:t>
            </a:r>
            <a:r>
              <a:rPr lang="ru-RU" sz="2400" b="1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sz="2400" b="1" i="1" dirty="0" smtClean="0">
              <a:solidFill>
                <a:schemeClr val="accent1">
                  <a:lumMod val="10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sz="2400" b="1" i="1" dirty="0">
              <a:solidFill>
                <a:schemeClr val="accent1">
                  <a:lumMod val="1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224"/>
            <a:ext cx="11145715" cy="1752234"/>
          </a:xfrm>
        </p:spPr>
        <p:txBody>
          <a:bodyPr>
            <a:noAutofit/>
          </a:bodyPr>
          <a:lstStyle/>
          <a:p>
            <a:r>
              <a:rPr lang="ru-RU" sz="25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КоАП РФ Статья 5.35. Неисполнение родителями или иными законными представителями несовершеннолетних обязанностей по содержанию и воспитанию несовершеннолетних п. </a:t>
            </a:r>
            <a:r>
              <a:rPr lang="ru-RU" sz="25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2</a:t>
            </a:r>
            <a:endParaRPr lang="ru-RU" sz="25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38200" y="2186111"/>
            <a:ext cx="10515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altLang="ru-RU" sz="22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2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Нарушение родителями или иными законными представителями несовершеннолетних прав и интересов несовершеннолетних, выразившееся в лишении их права на общение с родителями или близкими родственниками, если такое общение не противоречит интересам детей, в намеренном сокрытии места нахождения детей помимо их воли, в неисполнении судебного решения об определении места жительства детей, в том числе судебного решения об определении места жительства детей на период до вступления в законную силу судебного решения об определении их места жительства.</a:t>
            </a:r>
            <a:endParaRPr lang="ru-RU" sz="22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177" y="277200"/>
            <a:ext cx="11104685" cy="1586767"/>
          </a:xfrm>
        </p:spPr>
        <p:txBody>
          <a:bodyPr>
            <a:noAutofit/>
          </a:bodyPr>
          <a:lstStyle/>
          <a:p>
            <a:r>
              <a:rPr lang="ru-RU" sz="25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КоАП РФ Статья 5.35. Неисполнение родителями или иными законными представителями несовершеннолетних обязанностей по содержанию и воспитанию </a:t>
            </a:r>
            <a:r>
              <a:rPr lang="ru-RU" sz="25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несовершеннолетних п. 3</a:t>
            </a:r>
            <a:endParaRPr lang="ru-RU" sz="25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408" y="2124565"/>
            <a:ext cx="10515600" cy="4091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2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2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неисполнении судебного решения о порядке осуществления родительских прав или о порядке осуществления родительских прав на период до вступления в законную силу судебного решения либо в ином воспрепятствовании осуществлению родителями прав на воспитание и образование детей и на защиту их прав и интересов, - </a:t>
            </a:r>
            <a:r>
              <a:rPr lang="ru-RU" altLang="ru-RU" sz="22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влечёт </a:t>
            </a:r>
            <a:r>
              <a:rPr lang="ru-RU" altLang="ru-RU" sz="22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наложение административного штрафа в размере от двух тысяч до </a:t>
            </a:r>
            <a:r>
              <a:rPr lang="ru-RU" altLang="ru-RU" sz="22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трёх </a:t>
            </a:r>
            <a:r>
              <a:rPr lang="ru-RU" altLang="ru-RU" sz="22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тысяч рублей.</a:t>
            </a:r>
            <a:endParaRPr lang="ru-RU" altLang="ru-RU" sz="2200" b="1" i="1" dirty="0">
              <a:solidFill>
                <a:schemeClr val="accent1">
                  <a:lumMod val="1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200" b="1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2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2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Повторное совершение административного правонарушения, предусмотренного частью 2 настоящей статьи, </a:t>
            </a:r>
            <a:r>
              <a:rPr lang="ru-RU" altLang="ru-RU" sz="22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200" b="1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200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ред. Федерального закона от 23.07.2013 N </a:t>
            </a:r>
            <a:r>
              <a:rPr lang="ru-RU" altLang="ru-RU" sz="2200" b="1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196-ФЗ) </a:t>
            </a:r>
            <a:r>
              <a:rPr lang="ru-RU" altLang="ru-RU" sz="22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влечёт </a:t>
            </a:r>
            <a:r>
              <a:rPr lang="ru-RU" altLang="ru-RU" sz="22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наложение административного штрафа в размере от четырех тысяч до пяти тысяч рублей или административный арест на срок до пяти </a:t>
            </a:r>
            <a:r>
              <a:rPr lang="ru-RU" altLang="ru-RU" sz="22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суток.</a:t>
            </a:r>
            <a:endParaRPr lang="ru-RU" altLang="ru-RU" sz="2200" i="1" dirty="0">
              <a:solidFill>
                <a:schemeClr val="accent1">
                  <a:lumMod val="1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9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0879">
            <a:off x="962403" y="1166514"/>
            <a:ext cx="3676899" cy="2379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135081" y="1946290"/>
            <a:ext cx="3932237" cy="4592774"/>
          </a:xfrm>
        </p:spPr>
        <p:txBody>
          <a:bodyPr>
            <a:noAutofit/>
          </a:bodyPr>
          <a:lstStyle/>
          <a:p>
            <a:r>
              <a:rPr lang="ru-RU" altLang="ru-RU" sz="22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Семья - это атмосфера полнейшего взаимопонимания, уважения и поддержки. Никакая карьера и никакие деньги не смогут заменить крепкие отцовские объятия и нежный мамин поцелуй, который дарует огромную силу. Подумайте сейчас о своей семье, как она вам дорога.</a:t>
            </a:r>
            <a:br>
              <a:rPr lang="ru-RU" altLang="ru-RU" sz="22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endParaRPr lang="ru-RU" sz="22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080">
            <a:off x="527315" y="3590022"/>
            <a:ext cx="3079741" cy="2323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259">
            <a:off x="2956348" y="3101727"/>
            <a:ext cx="3904636" cy="3148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38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42">
            <a:off x="2280877" y="1952119"/>
            <a:ext cx="8063509" cy="4574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45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51227" y="328079"/>
            <a:ext cx="9784080" cy="150876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Права и обязанности родителей закреплены:</a:t>
            </a:r>
            <a:endParaRPr lang="ru-RU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790">
            <a:off x="1845680" y="2216928"/>
            <a:ext cx="2718550" cy="42400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977">
            <a:off x="7243185" y="2201835"/>
            <a:ext cx="2629296" cy="4241109"/>
          </a:xfrm>
        </p:spPr>
      </p:pic>
      <p:pic>
        <p:nvPicPr>
          <p:cNvPr id="1028" name="Picture 4" descr="Книга: &quot;Кодекс Российской Федерации об административных правонарушениях по  состоянию на 01.02.23 КоАП РФ&quot;. Купить книгу, читать рецензии | ISBN  978-5-04-177086-0 | Лабири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07" y="1966200"/>
            <a:ext cx="27051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396" y="249006"/>
            <a:ext cx="9784080" cy="1508760"/>
          </a:xfrm>
        </p:spPr>
        <p:txBody>
          <a:bodyPr>
            <a:noAutofit/>
          </a:bodyPr>
          <a:lstStyle/>
          <a:p>
            <a:r>
              <a:rPr lang="ru-RU" altLang="ru-RU" sz="3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Какими же правами и обязанностями личного характера обладают родители по отношению к детям?</a:t>
            </a:r>
            <a:endParaRPr lang="ru-RU" sz="30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7862" y="2045432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altLang="ru-RU" sz="22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1. Родители имеют </a:t>
            </a:r>
            <a:r>
              <a:rPr lang="ru-RU" altLang="ru-RU" sz="2200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право дать </a:t>
            </a:r>
            <a:r>
              <a:rPr lang="ru-RU" altLang="ru-RU" sz="2200" b="1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ребёнку </a:t>
            </a:r>
            <a:r>
              <a:rPr lang="ru-RU" altLang="ru-RU" sz="2200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имя, отчество и фамилию.</a:t>
            </a:r>
            <a:r>
              <a:rPr lang="ru-RU" altLang="ru-RU" sz="22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>
              <a:buNone/>
            </a:pPr>
            <a:r>
              <a:rPr lang="ru-RU" altLang="ru-RU" sz="22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2. Родители имеют </a:t>
            </a:r>
            <a:r>
              <a:rPr lang="ru-RU" altLang="ru-RU" sz="2200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право на защиту интересов детей. </a:t>
            </a:r>
            <a:r>
              <a:rPr lang="ru-RU" altLang="ru-RU" sz="22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Родители являются </a:t>
            </a:r>
            <a:r>
              <a:rPr lang="ru-RU" altLang="ru-RU" sz="2200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законными представителями </a:t>
            </a:r>
            <a:r>
              <a:rPr lang="ru-RU" altLang="ru-RU" sz="22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своих детей и выступают в защиту их прав и интересов в отношениях с любыми физическими и юридическими лицами, в том числе в судах, без специальных полномочий.  </a:t>
            </a:r>
          </a:p>
          <a:p>
            <a:pPr marL="0" indent="0">
              <a:buNone/>
            </a:pPr>
            <a:endParaRPr lang="ru-RU" sz="2200" dirty="0">
              <a:latin typeface="Bookman Old Style" panose="020506040505050202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24" y="2045432"/>
            <a:ext cx="4926622" cy="3557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120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38" y="201882"/>
            <a:ext cx="7947980" cy="6656118"/>
          </a:xfrm>
        </p:spPr>
      </p:pic>
    </p:spTree>
    <p:extLst>
      <p:ext uri="{BB962C8B-B14F-4D97-AF65-F5344CB8AC3E}">
        <p14:creationId xmlns:p14="http://schemas.microsoft.com/office/powerpoint/2010/main" val="33279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1" y="409087"/>
            <a:ext cx="9999782" cy="1393336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3000" b="1" i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  </a:t>
            </a:r>
            <a:br>
              <a:rPr lang="ru-RU" sz="3000" b="1" i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3000" b="1" i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+mn-ea"/>
                <a:cs typeface="+mn-cs"/>
              </a:rPr>
              <a:t>Статья </a:t>
            </a:r>
            <a:r>
              <a:rPr lang="ru-RU" sz="3000" b="1" i="1" dirty="0">
                <a:solidFill>
                  <a:srgbClr val="0070C0"/>
                </a:solidFill>
                <a:latin typeface="Bookman Old Style" panose="02050604050505020204" pitchFamily="18" charset="0"/>
                <a:ea typeface="+mn-ea"/>
                <a:cs typeface="+mn-cs"/>
              </a:rPr>
              <a:t>63. Права и обязанности </a:t>
            </a:r>
            <a:r>
              <a:rPr lang="ru-RU" sz="3000" b="1" i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+mn-ea"/>
                <a:cs typeface="+mn-cs"/>
              </a:rPr>
              <a:t>родителей по </a:t>
            </a:r>
            <a:r>
              <a:rPr lang="ru-RU" sz="3000" b="1" i="1" dirty="0">
                <a:solidFill>
                  <a:srgbClr val="0070C0"/>
                </a:solidFill>
                <a:latin typeface="Bookman Old Style" panose="02050604050505020204" pitchFamily="18" charset="0"/>
                <a:ea typeface="+mn-ea"/>
                <a:cs typeface="+mn-cs"/>
              </a:rPr>
              <a:t>воспитанию </a:t>
            </a:r>
            <a:r>
              <a:rPr lang="ru-RU" sz="3000" b="1" i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+mn-ea"/>
                <a:cs typeface="+mn-cs"/>
              </a:rPr>
              <a:t>и образованию </a:t>
            </a:r>
            <a:r>
              <a:rPr lang="ru-RU" sz="3000" b="1" i="1" dirty="0">
                <a:solidFill>
                  <a:srgbClr val="0070C0"/>
                </a:solidFill>
                <a:latin typeface="Bookman Old Style" panose="02050604050505020204" pitchFamily="18" charset="0"/>
                <a:ea typeface="+mn-ea"/>
                <a:cs typeface="+mn-cs"/>
              </a:rPr>
              <a:t>детей</a:t>
            </a:r>
            <a:r>
              <a:rPr lang="ru-RU" sz="3000" i="1" dirty="0">
                <a:solidFill>
                  <a:srgbClr val="0070C0"/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br>
              <a:rPr lang="ru-RU" sz="3000" i="1" dirty="0">
                <a:solidFill>
                  <a:srgbClr val="0070C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238" y="208060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Bookman Old Style" panose="02050604050505020204" pitchFamily="18" charset="0"/>
              </a:rPr>
              <a:t>     </a:t>
            </a:r>
            <a:r>
              <a:rPr lang="ru-RU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1. </a:t>
            </a:r>
            <a:r>
              <a:rPr lang="ru-RU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Родители имеют право и обязаны воспитывать своих детей. </a:t>
            </a:r>
            <a:endParaRPr lang="ru-RU" i="1" dirty="0" smtClean="0">
              <a:solidFill>
                <a:schemeClr val="accent1">
                  <a:lumMod val="1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    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    Родители </a:t>
            </a:r>
            <a:r>
              <a:rPr lang="ru-RU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имеют преимущественное право на обучение и воспитание своих детей перед всеми другими лицами.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   (</a:t>
            </a:r>
            <a:r>
              <a:rPr lang="ru-RU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в ред. Федерального </a:t>
            </a:r>
            <a:r>
              <a:rPr lang="ru-RU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hlinkClick r:id="rId2"/>
              </a:rPr>
              <a:t>закона</a:t>
            </a:r>
            <a:r>
              <a:rPr lang="ru-RU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от 02.07.2013 №185-ФЗ</a:t>
            </a:r>
            <a:r>
              <a:rPr lang="ru-RU" b="1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)</a:t>
            </a:r>
            <a:r>
              <a:rPr lang="ru-RU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i="1" dirty="0">
              <a:solidFill>
                <a:schemeClr val="accent1">
                  <a:lumMod val="1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    2</a:t>
            </a:r>
            <a:r>
              <a:rPr lang="ru-RU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. Родители обязаны обеспечить получение детьми общего образования.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    Родители </a:t>
            </a:r>
            <a:r>
              <a:rPr lang="ru-RU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имеют право выбора образовательной организации, </a:t>
            </a:r>
            <a:r>
              <a:rPr lang="ru-RU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hlinkClick r:id="rId3"/>
              </a:rPr>
              <a:t>формы</a:t>
            </a:r>
            <a:r>
              <a:rPr lang="ru-RU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получения детьми образования и формы их обучения с </a:t>
            </a:r>
            <a:r>
              <a:rPr lang="ru-RU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учётом </a:t>
            </a:r>
            <a:r>
              <a:rPr lang="ru-RU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мнения детей до получения ими основного общего образования.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   (</a:t>
            </a:r>
            <a:r>
              <a:rPr lang="ru-RU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п. 2 в ред. Федерального </a:t>
            </a:r>
            <a:r>
              <a:rPr lang="ru-RU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hlinkClick r:id="rId4"/>
              </a:rPr>
              <a:t>закона</a:t>
            </a:r>
            <a:r>
              <a:rPr lang="ru-RU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от 02.07.2013 №185-ФЗ</a:t>
            </a:r>
            <a:r>
              <a:rPr lang="ru-RU" b="1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)</a:t>
            </a:r>
            <a:endParaRPr lang="ru-RU" i="1" dirty="0">
              <a:solidFill>
                <a:schemeClr val="accent1">
                  <a:lumMod val="10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3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715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Bookman Old Style" panose="02050604050505020204" pitchFamily="18" charset="0"/>
              </a:rPr>
              <a:t/>
            </a:r>
            <a:br>
              <a:rPr lang="ru-RU" sz="3600" b="1" i="1" dirty="0" smtClean="0">
                <a:latin typeface="Bookman Old Style" panose="02050604050505020204" pitchFamily="18" charset="0"/>
              </a:rPr>
            </a:br>
            <a:r>
              <a:rPr lang="ru-RU" sz="30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Статья 65. Осуществление родительских </a:t>
            </a:r>
            <a:br>
              <a:rPr lang="ru-RU" sz="30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sz="30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прав</a:t>
            </a:r>
            <a:r>
              <a:rPr lang="ru-RU" sz="3000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п. 1, 2</a:t>
            </a:r>
            <a:br>
              <a:rPr lang="ru-RU" sz="30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endParaRPr lang="ru-RU" sz="30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838200" y="2057399"/>
            <a:ext cx="10515600" cy="41675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100" i="1" dirty="0" smtClean="0">
                <a:latin typeface="Bookman Old Style" panose="02050604050505020204" pitchFamily="18" charset="0"/>
              </a:rPr>
              <a:t>     </a:t>
            </a:r>
            <a:r>
              <a:rPr lang="ru-RU" sz="31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1</a:t>
            </a:r>
            <a:r>
              <a:rPr lang="ru-RU" sz="31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. Родительские права не могут осуществляться в противоречии с интересами детей. Обеспечение интересов детей должно быть предметом основной заботы их родителей. </a:t>
            </a:r>
          </a:p>
          <a:p>
            <a:pPr marL="0" indent="0">
              <a:buNone/>
            </a:pPr>
            <a:r>
              <a:rPr lang="ru-RU" sz="31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    При </a:t>
            </a:r>
            <a:r>
              <a:rPr lang="ru-RU" sz="31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осуществлении родительских прав родители не вправе причинять вред физическому и психическому здоровью детей, их нравственному развитию. Способы воспитания детей должны исключать пренебрежительное, жестокое, грубое, унижающее человеческое достоинство обращение, оскорбление или эксплуатацию детей. </a:t>
            </a:r>
          </a:p>
          <a:p>
            <a:pPr marL="0" indent="0">
              <a:buNone/>
            </a:pPr>
            <a:r>
              <a:rPr lang="ru-RU" sz="31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    Родители</a:t>
            </a:r>
            <a:r>
              <a:rPr lang="ru-RU" sz="31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, осуществляющие родительские права в ущерб правам и интересам детей, несут ответственность в установленном законом порядке. </a:t>
            </a:r>
          </a:p>
          <a:p>
            <a:pPr marL="0" indent="0">
              <a:buNone/>
            </a:pPr>
            <a:r>
              <a:rPr lang="ru-RU" sz="31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    2</a:t>
            </a:r>
            <a:r>
              <a:rPr lang="ru-RU" sz="31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. Все вопросы, касающиеся воспитания и образования детей, решаются родителями по их взаимному согласию исходя из интересов детей и с учетом мнения детей. Родители (один из них) при наличии разногласий между ними вправе обратиться за разрешением этих разногласий в орган опеки и попечительства или в суд. </a:t>
            </a:r>
          </a:p>
          <a:p>
            <a:endParaRPr lang="ru-RU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321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r>
              <a:rPr lang="ru-RU" sz="30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Статья </a:t>
            </a:r>
            <a:r>
              <a:rPr lang="ru-RU" sz="3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65. Осуществление родительских </a:t>
            </a:r>
            <a:r>
              <a:rPr lang="ru-RU" sz="30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/>
            </a:r>
            <a:br>
              <a:rPr lang="ru-RU" sz="30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sz="30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прав</a:t>
            </a:r>
            <a:r>
              <a:rPr lang="ru-RU" sz="3000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п. 3</a:t>
            </a:r>
            <a:r>
              <a:rPr lang="ru-RU" sz="3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/>
            </a:r>
            <a:br>
              <a:rPr lang="ru-RU" sz="3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4984"/>
            <a:ext cx="10515600" cy="4404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3</a:t>
            </a:r>
            <a:r>
              <a:rPr lang="ru-RU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. Место жительства детей при раздельном проживании родителей устанавливается соглашением родителей.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     При </a:t>
            </a:r>
            <a:r>
              <a:rPr lang="ru-RU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отсутствии соглашения спор между родителями разрешается судом исходя из интересов детей и с учетом мнения детей. При этом суд учитывает привязанность </a:t>
            </a:r>
            <a:r>
              <a:rPr lang="ru-RU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ребёнка </a:t>
            </a:r>
            <a:r>
              <a:rPr lang="ru-RU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к каждому из родителей, братьям и сестрам, возраст ребенка, нравственные и иные личные качества родителей, отношения, существующие между каждым из родителей и </a:t>
            </a:r>
            <a:r>
              <a:rPr lang="ru-RU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ребёнком</a:t>
            </a:r>
            <a:r>
              <a:rPr lang="ru-RU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, возможность создания </a:t>
            </a:r>
            <a:r>
              <a:rPr lang="ru-RU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ребёнку </a:t>
            </a:r>
            <a:r>
              <a:rPr lang="ru-RU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условий для воспитания и развития (род деятельности, режим работы родителей, материальное и семейное положение родителей и другое).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     По </a:t>
            </a:r>
            <a:r>
              <a:rPr lang="ru-RU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требованию родителей (одного из них) в порядке, установленном гражданским процессуальным </a:t>
            </a:r>
            <a:r>
              <a:rPr lang="ru-RU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hlinkClick r:id="rId2"/>
              </a:rPr>
              <a:t>законодательством</a:t>
            </a:r>
            <a:r>
              <a:rPr lang="ru-RU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, и с учетом требований </a:t>
            </a:r>
            <a:r>
              <a:rPr lang="ru-RU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hlinkClick r:id="rId3" action="ppaction://hlinkfile"/>
              </a:rPr>
              <a:t>абзаца второго</a:t>
            </a:r>
            <a:r>
              <a:rPr lang="ru-RU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настоящего пункта суд с обязательным участием органа опеки и попечительства вправе определить место жительства детей на период до вступления в законную силу судебного решения об определении их места жительства.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     (</a:t>
            </a:r>
            <a:r>
              <a:rPr lang="ru-RU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абзац введён Федеральным </a:t>
            </a:r>
            <a:r>
              <a:rPr lang="ru-RU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hlinkClick r:id="rId4"/>
              </a:rPr>
              <a:t>законом</a:t>
            </a:r>
            <a:r>
              <a:rPr lang="ru-RU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от 04.05.2011 №98-ФЗ) </a:t>
            </a:r>
            <a:endParaRPr lang="ru-RU" i="1" dirty="0">
              <a:solidFill>
                <a:schemeClr val="accent1">
                  <a:lumMod val="1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2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59" y="284176"/>
            <a:ext cx="10060027" cy="15087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ru-RU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r>
              <a:rPr lang="ru-RU" sz="33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Статья </a:t>
            </a:r>
            <a:r>
              <a:rPr lang="ru-RU" sz="33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65. </a:t>
            </a:r>
            <a:r>
              <a:rPr lang="ru-RU" sz="33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Осуществление родительских прав</a:t>
            </a:r>
            <a:r>
              <a:rPr lang="ru-RU" sz="3300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33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п. 4</a:t>
            </a:r>
            <a:r>
              <a:rPr lang="ru-RU" sz="33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/>
            </a:r>
            <a:br>
              <a:rPr lang="ru-RU" sz="33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endParaRPr lang="ru-RU" sz="33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159" y="206875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      </a:t>
            </a:r>
            <a:r>
              <a:rPr lang="ru-RU" sz="22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4</a:t>
            </a:r>
            <a:r>
              <a:rPr lang="ru-RU" sz="22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. При осуществлении родительских прав родители (лица, их заменяющие) имеют право на оказание им содействия в предоставлении семье медицинской, психологической, педагогической, юридической, социальной </a:t>
            </a:r>
            <a:r>
              <a:rPr lang="ru-RU" sz="22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помощи. </a:t>
            </a:r>
          </a:p>
          <a:p>
            <a:pPr marL="0" indent="0">
              <a:buNone/>
            </a:pPr>
            <a:r>
              <a:rPr lang="ru-RU" sz="22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     Условия и порядок оказания содействия в предоставлении указанной помощи определяются </a:t>
            </a:r>
            <a:r>
              <a:rPr lang="ru-RU" sz="2200" b="1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hlinkClick r:id="rId2"/>
              </a:rPr>
              <a:t>законодательством</a:t>
            </a:r>
            <a:r>
              <a:rPr lang="ru-RU" sz="22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Российской Федерации о социальном обслуживании. </a:t>
            </a:r>
          </a:p>
          <a:p>
            <a:pPr marL="0" indent="0">
              <a:buNone/>
            </a:pPr>
            <a:r>
              <a:rPr lang="ru-RU" sz="2200" b="1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     (</a:t>
            </a:r>
            <a:r>
              <a:rPr lang="ru-RU" sz="2200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п. 4 введён Федеральным </a:t>
            </a:r>
            <a:r>
              <a:rPr lang="ru-RU" sz="2200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hlinkClick r:id="rId3"/>
              </a:rPr>
              <a:t>законом</a:t>
            </a:r>
            <a:r>
              <a:rPr lang="ru-RU" sz="2200" b="1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</a:rPr>
              <a:t> от 02.07.2013 №167-ФЗ) </a:t>
            </a:r>
            <a:endParaRPr lang="ru-RU" sz="2200" i="1" dirty="0">
              <a:solidFill>
                <a:schemeClr val="accent1">
                  <a:lumMod val="1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200" i="1" dirty="0">
              <a:solidFill>
                <a:schemeClr val="accent1">
                  <a:lumMod val="10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sz="22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969" y="219809"/>
            <a:ext cx="11333285" cy="1646726"/>
          </a:xfrm>
        </p:spPr>
        <p:txBody>
          <a:bodyPr>
            <a:noAutofit/>
          </a:bodyPr>
          <a:lstStyle/>
          <a:p>
            <a:r>
              <a:rPr lang="ru-RU" sz="26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КоАП РФ Статья 5.35. Неисполнение родителями или иными законными представителями несовершеннолетних обязанностей по содержанию и воспитанию несовершеннолетних п. 1</a:t>
            </a:r>
            <a:endParaRPr lang="ru-RU" sz="2600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5446" y="2178905"/>
            <a:ext cx="5181600" cy="39597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altLang="ru-RU" sz="22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2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Неисполнение или ненадлежащее исполнение родителями или иными </a:t>
            </a:r>
            <a:r>
              <a:rPr lang="ru-RU" altLang="ru-RU" sz="22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законными представителями</a:t>
            </a:r>
            <a:r>
              <a:rPr lang="ru-RU" altLang="ru-RU" sz="22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200" i="1" dirty="0" err="1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несовершен-нолетних</a:t>
            </a:r>
            <a:r>
              <a:rPr lang="ru-RU" altLang="ru-RU" sz="22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 обязанностей по содержанию, воспитанию, обучению, защите прав и интересов несовершеннолетних </a:t>
            </a:r>
            <a:r>
              <a:rPr lang="ru-RU" altLang="ru-RU" sz="22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влечёт </a:t>
            </a:r>
            <a:r>
              <a:rPr lang="ru-RU" altLang="ru-RU" sz="2200" i="1" dirty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предупреждение или наложение административного штрафа в размере от ста до пятисот </a:t>
            </a:r>
            <a:r>
              <a:rPr lang="ru-RU" altLang="ru-RU" sz="22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рублей.</a:t>
            </a:r>
          </a:p>
          <a:p>
            <a:pPr marL="0" indent="0">
              <a:buNone/>
            </a:pPr>
            <a:r>
              <a:rPr lang="ru-RU" altLang="ru-RU" sz="2200" i="1" dirty="0" smtClean="0">
                <a:solidFill>
                  <a:schemeClr val="accent1">
                    <a:lumMod val="1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</a:t>
            </a:r>
            <a:endParaRPr lang="ru-RU" sz="22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739">
            <a:off x="6398010" y="2408722"/>
            <a:ext cx="4630671" cy="3384109"/>
          </a:xfrm>
        </p:spPr>
      </p:pic>
    </p:spTree>
    <p:extLst>
      <p:ext uri="{BB962C8B-B14F-4D97-AF65-F5344CB8AC3E}">
        <p14:creationId xmlns:p14="http://schemas.microsoft.com/office/powerpoint/2010/main" val="15444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Другая 37">
      <a:dk1>
        <a:srgbClr val="C4E08F"/>
      </a:dk1>
      <a:lt1>
        <a:sysClr val="window" lastClr="FFFFFF"/>
      </a:lt1>
      <a:dk2>
        <a:srgbClr val="FF5B5B"/>
      </a:dk2>
      <a:lt2>
        <a:srgbClr val="E3DED1"/>
      </a:lt2>
      <a:accent1>
        <a:srgbClr val="E8F3D3"/>
      </a:accent1>
      <a:accent2>
        <a:srgbClr val="E8F3D3"/>
      </a:accent2>
      <a:accent3>
        <a:srgbClr val="DBEFD3"/>
      </a:accent3>
      <a:accent4>
        <a:srgbClr val="97D180"/>
      </a:accent4>
      <a:accent5>
        <a:srgbClr val="DAF0F3"/>
      </a:accent5>
      <a:accent6>
        <a:srgbClr val="C1EDFB"/>
      </a:accent6>
      <a:hlink>
        <a:srgbClr val="C00000"/>
      </a:hlink>
      <a:folHlink>
        <a:srgbClr val="FF0000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Окаймление</Template>
  <TotalTime>1508</TotalTime>
  <Words>727</Words>
  <Application>Microsoft Office PowerPoint</Application>
  <PresentationFormat>Произвольный</PresentationFormat>
  <Paragraphs>39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Окаймление</vt:lpstr>
      <vt:lpstr>Права и обязанности родителей</vt:lpstr>
      <vt:lpstr>Права и обязанности родителей закреплены:</vt:lpstr>
      <vt:lpstr>Какими же правами и обязанностями личного характера обладают родители по отношению к детям?</vt:lpstr>
      <vt:lpstr>Презентация PowerPoint</vt:lpstr>
      <vt:lpstr>   Статья 63. Права и обязанности родителей по воспитанию и образованию детей  </vt:lpstr>
      <vt:lpstr> Статья 65. Осуществление родительских  прав п. 1, 2 </vt:lpstr>
      <vt:lpstr> Статья 65. Осуществление родительских  прав п. 3 </vt:lpstr>
      <vt:lpstr> Статья 65. Осуществление родительских прав п. 4 </vt:lpstr>
      <vt:lpstr>КоАП РФ Статья 5.35. Неисполнение родителями или иными законными представителями несовершеннолетних обязанностей по содержанию и воспитанию несовершеннолетних п. 1</vt:lpstr>
      <vt:lpstr>КоАП РФ Статья 5.35. Неисполнение родителями или иными законными представителями несовершеннолетних обязанностей по содержанию и воспитанию несовершеннолетних п. 2</vt:lpstr>
      <vt:lpstr>КоАП РФ Статья 5.35. Неисполнение родителями или иными законными представителями несовершеннолетних обязанностей по содержанию и воспитанию несовершеннолетних п. 3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Таня</cp:lastModifiedBy>
  <cp:revision>61</cp:revision>
  <dcterms:created xsi:type="dcterms:W3CDTF">2023-06-25T05:04:33Z</dcterms:created>
  <dcterms:modified xsi:type="dcterms:W3CDTF">2023-12-12T02:34:57Z</dcterms:modified>
</cp:coreProperties>
</file>